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1" r:id="rId4"/>
    <p:sldId id="262" r:id="rId5"/>
    <p:sldId id="260" r:id="rId6"/>
    <p:sldId id="263" r:id="rId7"/>
    <p:sldId id="266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01866B-1080-4A43-AB38-6B555C9E9B72}" v="324" dt="2024-02-26T08:53:55.3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35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4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5676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72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2200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85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413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35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17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5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64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49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89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93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6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02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45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45031"/>
            <a:ext cx="9144000" cy="32060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Муниципальное автономное образовательное учреждение дополнительного образования</a:t>
            </a:r>
            <a:endParaRPr lang="ru-RU" sz="240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Алтайский районный детско-юношеский центр</a:t>
            </a:r>
          </a:p>
          <a:p>
            <a:pPr algn="ctr"/>
            <a:b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</a:br>
            <a:r>
              <a:rPr lang="ru-RU" sz="4000" b="1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Дипломная работа</a:t>
            </a:r>
            <a:endParaRPr lang="ru-RU" sz="400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algn="ctr"/>
            <a:r>
              <a:rPr lang="ru-RU" sz="4000" b="1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Живопись маслом. Пуантилизм в анималистическом стиле.</a:t>
            </a:r>
            <a:endParaRPr lang="ru-RU" sz="4000">
              <a:solidFill>
                <a:schemeClr val="bg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02777" y="4872037"/>
            <a:ext cx="5080000" cy="1528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Выполнила: А. В. Балахнина</a:t>
            </a:r>
          </a:p>
          <a:p>
            <a:pPr algn="l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Выпускница художественной студии «Светлана»</a:t>
            </a:r>
          </a:p>
          <a:p>
            <a:pPr algn="l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</a:rPr>
              <a:t>Руководитель: С.С. Литвиненко </a:t>
            </a:r>
          </a:p>
          <a:p>
            <a:endParaRPr lang="ru-RU" dirty="0">
              <a:solidFill>
                <a:srgbClr val="8AD0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5C216-7D59-559C-BB2F-58C798D36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latin typeface="Times New Roman"/>
                <a:cs typeface="Times New Roman"/>
              </a:rPr>
              <a:t>Этапы выполнения дипломной работы по живописи.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27A1AC-DEF7-8F5E-F9D0-1D7014573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64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6A68EC-29C9-EE1F-CE7B-3477BAFB3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solidFill>
                  <a:srgbClr val="000000"/>
                </a:solidFill>
                <a:latin typeface="Times New Roman"/>
                <a:cs typeface="Times New Roman"/>
              </a:rPr>
              <a:t>История </a:t>
            </a:r>
            <a:r>
              <a:rPr lang="ru-RU" sz="4000" dirty="0" err="1">
                <a:solidFill>
                  <a:srgbClr val="000000"/>
                </a:solidFill>
                <a:latin typeface="Times New Roman"/>
                <a:cs typeface="Times New Roman"/>
              </a:rPr>
              <a:t>анималистики</a:t>
            </a:r>
            <a:r>
              <a:rPr lang="ru-RU" sz="4000" dirty="0">
                <a:solidFill>
                  <a:srgbClr val="000000"/>
                </a:solidFill>
                <a:latin typeface="Times New Roman"/>
                <a:cs typeface="Times New Roman"/>
              </a:rPr>
              <a:t> в живописи.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3AD5EB-4C6B-3DAB-A35B-B1B56C986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7378"/>
            <a:ext cx="8901289" cy="431384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3200" dirty="0">
                <a:solidFill>
                  <a:srgbClr val="22262A"/>
                </a:solidFill>
                <a:latin typeface="Times New Roman"/>
                <a:ea typeface="+mn-lt"/>
                <a:cs typeface="+mn-lt"/>
              </a:rPr>
              <a:t>Анималистический жанр - жанр изобразительного искусства, в котором основным предметом изображения являются животные. </a:t>
            </a:r>
            <a:r>
              <a:rPr lang="ru-RU" sz="3200" err="1">
                <a:solidFill>
                  <a:srgbClr val="22262A"/>
                </a:solidFill>
                <a:latin typeface="Times New Roman"/>
                <a:ea typeface="+mn-lt"/>
                <a:cs typeface="+mn-lt"/>
              </a:rPr>
              <a:t>Анималистика</a:t>
            </a:r>
            <a:r>
              <a:rPr lang="ru-RU" sz="3200" dirty="0">
                <a:solidFill>
                  <a:srgbClr val="22262A"/>
                </a:solidFill>
                <a:latin typeface="Times New Roman"/>
                <a:ea typeface="+mn-lt"/>
                <a:cs typeface="+mn-lt"/>
              </a:rPr>
              <a:t> сочетает в себе естественнонаучные и художественные начала. Животные должны быть изображены крупным планом, достоверно и с их определенной характерностью.</a:t>
            </a:r>
            <a:endParaRPr lang="ru-RU"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50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6A68EC-29C9-EE1F-CE7B-3477BAFB3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solidFill>
                  <a:srgbClr val="000000"/>
                </a:solidFill>
                <a:latin typeface="Times New Roman"/>
                <a:cs typeface="Times New Roman"/>
              </a:rPr>
              <a:t>История </a:t>
            </a:r>
            <a:r>
              <a:rPr lang="ru-RU" sz="4000" dirty="0" err="1">
                <a:solidFill>
                  <a:srgbClr val="000000"/>
                </a:solidFill>
                <a:latin typeface="Times New Roman"/>
                <a:cs typeface="Times New Roman"/>
              </a:rPr>
              <a:t>анималистики</a:t>
            </a:r>
            <a:r>
              <a:rPr lang="ru-RU" sz="4000" dirty="0">
                <a:solidFill>
                  <a:srgbClr val="000000"/>
                </a:solidFill>
                <a:latin typeface="Times New Roman"/>
                <a:cs typeface="Times New Roman"/>
              </a:rPr>
              <a:t> в живописи.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3AD5EB-4C6B-3DAB-A35B-B1B56C986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7378"/>
            <a:ext cx="8901289" cy="431384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3200" dirty="0">
                <a:solidFill>
                  <a:srgbClr val="4A4A4A"/>
                </a:solidFill>
                <a:latin typeface="Times New Roman"/>
                <a:cs typeface="Times New Roman"/>
              </a:rPr>
              <a:t>Сегодня </a:t>
            </a:r>
            <a:r>
              <a:rPr lang="ru-RU" sz="3200" dirty="0" err="1">
                <a:solidFill>
                  <a:srgbClr val="4A4A4A"/>
                </a:solidFill>
                <a:latin typeface="Times New Roman"/>
                <a:cs typeface="Times New Roman"/>
              </a:rPr>
              <a:t>анималистика</a:t>
            </a:r>
            <a:r>
              <a:rPr lang="ru-RU" sz="3200" dirty="0">
                <a:solidFill>
                  <a:srgbClr val="4A4A4A"/>
                </a:solidFill>
                <a:latin typeface="Times New Roman"/>
                <a:cs typeface="Times New Roman"/>
              </a:rPr>
              <a:t> в живописи продолжает развиваться, привлекая внимание художников и зрителей своей живостью и неповторимостью. Она позволяет нам увидеть животных не только как объектов обозрения, но и как частичку души и красоты природы. История </a:t>
            </a:r>
            <a:r>
              <a:rPr lang="ru-RU" sz="3200" dirty="0" err="1">
                <a:solidFill>
                  <a:srgbClr val="4A4A4A"/>
                </a:solidFill>
                <a:latin typeface="Times New Roman"/>
                <a:cs typeface="Times New Roman"/>
              </a:rPr>
              <a:t>анималистики</a:t>
            </a:r>
            <a:r>
              <a:rPr lang="ru-RU" sz="3200" dirty="0">
                <a:solidFill>
                  <a:srgbClr val="4A4A4A"/>
                </a:solidFill>
                <a:latin typeface="Times New Roman"/>
                <a:cs typeface="Times New Roman"/>
              </a:rPr>
              <a:t> становится великим памятником нашей близости и удаленности с неповторимым и живописным животным миром.</a:t>
            </a:r>
          </a:p>
          <a:p>
            <a:endParaRPr lang="ru-RU" sz="3200" dirty="0">
              <a:solidFill>
                <a:srgbClr val="222222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89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6A68EC-29C9-EE1F-CE7B-3477BAFB3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00000"/>
                </a:solidFill>
                <a:latin typeface="Times New Roman"/>
                <a:cs typeface="Times New Roman"/>
              </a:rPr>
              <a:t>Пуантилизм. История возникновения.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3AD5EB-4C6B-3DAB-A35B-B1B56C986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7378"/>
            <a:ext cx="8901289" cy="431384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/>
                <a:cs typeface="Times New Roman"/>
              </a:rPr>
              <a:t>Пуантилизм - это художественное движение, возникшее в конце 19 века во Франции. Картины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+mn-lt"/>
                <a:cs typeface="+mn-lt"/>
              </a:rPr>
              <a:t> пуантилистов рисуются путём создания большого количества крошечных точек, которые составляют собой огромные поля. Вблизи поля не видны, но если отойти подальше и посмотреть оттуда, рисунок всей композиции становится очень и очень явным.</a:t>
            </a:r>
            <a:endParaRPr lang="ru-RU" sz="3200">
              <a:solidFill>
                <a:srgbClr val="333333"/>
              </a:solidFill>
              <a:latin typeface="Times New Roman"/>
              <a:cs typeface="Times New Roman"/>
            </a:endParaRPr>
          </a:p>
          <a:p>
            <a:endParaRPr lang="ru-RU" sz="3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906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20CD1-9B99-ECCE-EAA2-EF2EC48C0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ru-RU" sz="4000" dirty="0">
                <a:solidFill>
                  <a:srgbClr val="000000"/>
                </a:solidFill>
                <a:latin typeface="Times New Roman"/>
                <a:cs typeface="Times New Roman"/>
              </a:rPr>
              <a:t>Жорж </a:t>
            </a:r>
            <a:r>
              <a:rPr lang="ru-RU" sz="4000" err="1">
                <a:solidFill>
                  <a:srgbClr val="000000"/>
                </a:solidFill>
                <a:latin typeface="Times New Roman"/>
                <a:cs typeface="Times New Roman"/>
              </a:rPr>
              <a:t>Сёра</a:t>
            </a:r>
            <a:r>
              <a:rPr lang="ru-RU" sz="3200" dirty="0">
                <a:solidFill>
                  <a:srgbClr val="000000"/>
                </a:solidFill>
                <a:latin typeface="Times New Roman"/>
                <a:cs typeface="Times New Roman"/>
              </a:rPr>
              <a:t> - французский художник-</a:t>
            </a:r>
            <a:r>
              <a:rPr lang="ru-RU" sz="3200" err="1">
                <a:solidFill>
                  <a:srgbClr val="000000"/>
                </a:solidFill>
                <a:latin typeface="Times New Roman"/>
                <a:cs typeface="Times New Roman"/>
              </a:rPr>
              <a:t>неоимпрессионист</a:t>
            </a:r>
            <a:r>
              <a:rPr lang="ru-RU" sz="3200" dirty="0">
                <a:solidFill>
                  <a:srgbClr val="000000"/>
                </a:solidFill>
                <a:latin typeface="Times New Roman"/>
                <a:cs typeface="Times New Roman"/>
              </a:rPr>
              <a:t>, изобретатель пуантилизма.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442E78-DCD6-B9B8-1379-A1CE5386E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01289" cy="616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Times New Roman"/>
                <a:cs typeface="Times New Roman"/>
              </a:rPr>
              <a:t>«Воскресный полдень на острове Гранд-</a:t>
            </a:r>
            <a:r>
              <a:rPr lang="ru-RU" sz="29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Жатт</a:t>
            </a:r>
            <a:r>
              <a:rPr lang="ru-RU" sz="2900" b="1" dirty="0">
                <a:solidFill>
                  <a:srgbClr val="000000"/>
                </a:solidFill>
                <a:latin typeface="Times New Roman"/>
                <a:cs typeface="Times New Roman"/>
              </a:rPr>
              <a:t>»</a:t>
            </a:r>
            <a:endParaRPr lang="ru-RU" sz="29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4" name="Рисунок 3" descr="Изображение выглядит как картина, трава, дерево, одежда&#10;&#10;Автоматически созданное описание">
            <a:extLst>
              <a:ext uri="{FF2B5EF4-FFF2-40B4-BE49-F238E27FC236}">
                <a16:creationId xmlns:a16="http://schemas.microsoft.com/office/drawing/2014/main" id="{447A547F-0A59-B7B4-DCDB-B04C2CCF5B8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0" y="2805981"/>
            <a:ext cx="6096000" cy="364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3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20CD1-9B99-ECCE-EAA2-EF2EC48C0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897310" cy="132402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4000" dirty="0">
                <a:solidFill>
                  <a:srgbClr val="000000"/>
                </a:solidFill>
                <a:latin typeface="Times New Roman"/>
                <a:cs typeface="Times New Roman"/>
              </a:rPr>
              <a:t>Поль </a:t>
            </a:r>
            <a:r>
              <a:rPr lang="ru-RU" sz="4000" err="1">
                <a:solidFill>
                  <a:srgbClr val="000000"/>
                </a:solidFill>
                <a:latin typeface="Times New Roman"/>
                <a:cs typeface="Times New Roman"/>
              </a:rPr>
              <a:t>Синьяк</a:t>
            </a:r>
            <a:r>
              <a:rPr lang="ru-RU" sz="4000" dirty="0">
                <a:solidFill>
                  <a:srgbClr val="000000"/>
                </a:solidFill>
                <a:latin typeface="Times New Roman"/>
                <a:cs typeface="Times New Roman"/>
              </a:rPr>
              <a:t> - </a:t>
            </a:r>
            <a:r>
              <a:rPr lang="ru-RU" sz="3200" dirty="0">
                <a:solidFill>
                  <a:srgbClr val="000000"/>
                </a:solidFill>
                <a:latin typeface="Times New Roman"/>
                <a:cs typeface="Times New Roman"/>
              </a:rPr>
              <a:t>французский художник-</a:t>
            </a:r>
            <a:r>
              <a:rPr lang="ru-RU" sz="3200" err="1">
                <a:solidFill>
                  <a:srgbClr val="000000"/>
                </a:solidFill>
                <a:latin typeface="Times New Roman"/>
                <a:cs typeface="Times New Roman"/>
              </a:rPr>
              <a:t>неоимпрессионист</a:t>
            </a:r>
            <a:r>
              <a:rPr lang="ru-RU" sz="3200" dirty="0">
                <a:solidFill>
                  <a:srgbClr val="000000"/>
                </a:solidFill>
                <a:latin typeface="Times New Roman"/>
                <a:cs typeface="Times New Roman"/>
              </a:rPr>
              <a:t>, представитель пуантилизма.</a:t>
            </a:r>
            <a:endParaRPr lang="ru-RU" sz="32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442E78-DCD6-B9B8-1379-A1CE5386E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01289" cy="616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Times New Roman"/>
                <a:cs typeface="Times New Roman"/>
              </a:rPr>
              <a:t>«</a:t>
            </a:r>
            <a:r>
              <a:rPr lang="ru-RU" sz="2900" b="1" dirty="0">
                <a:solidFill>
                  <a:srgbClr val="263238"/>
                </a:solidFill>
                <a:latin typeface="Times New Roman"/>
                <a:ea typeface="+mn-lt"/>
                <a:cs typeface="+mn-lt"/>
              </a:rPr>
              <a:t>Сосна в Сен-Тропе</a:t>
            </a:r>
            <a:r>
              <a:rPr lang="ru-RU" sz="2900" b="1" dirty="0">
                <a:solidFill>
                  <a:srgbClr val="000000"/>
                </a:solidFill>
                <a:latin typeface="Times New Roman"/>
                <a:ea typeface="+mn-lt"/>
                <a:cs typeface="Times New Roman"/>
              </a:rPr>
              <a:t>»</a:t>
            </a:r>
            <a:endParaRPr lang="ru-RU" sz="29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4" name="Рисунок 3" descr="Изображение выглядит как дерево, рисунок, Художественная роспись, Акриловая краска&#10;&#10;Автоматически созданное описание">
            <a:extLst>
              <a:ext uri="{FF2B5EF4-FFF2-40B4-BE49-F238E27FC236}">
                <a16:creationId xmlns:a16="http://schemas.microsoft.com/office/drawing/2014/main" id="{72CBA264-414B-1C72-B554-1FA457C52A9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1651" y="2751826"/>
            <a:ext cx="5791597" cy="369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30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BD04CF-C2A1-312E-3542-5D390BEA9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rgbClr val="000000"/>
                </a:solidFill>
                <a:latin typeface="Times New Roman"/>
                <a:cs typeface="Times New Roman"/>
              </a:rPr>
              <a:t>Механическое и оптическое смешение цвета.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E6F589-600D-A7D3-C3F8-4DE2E6043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2203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/>
                <a:cs typeface="Times New Roman"/>
              </a:rPr>
              <a:t>Механическое смешение цвета происходит путем физического смешивания красителей или красок. Например, смешивание красного и синего красителей даст пурпурный цвет. Оптическое смешение цвета основано на физиологической реакции глаза на разные длины волн света. Например, смешивание синего и желтого света воспринимается как зеленый цвет. </a:t>
            </a:r>
            <a:endParaRPr lang="ru-RU" sz="320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ru-RU" sz="3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3265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64BF4A-60D2-517D-92FB-715CC839F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00000"/>
                </a:solidFill>
                <a:latin typeface="Times New Roman"/>
                <a:cs typeface="Times New Roman"/>
              </a:rPr>
              <a:t>Живопись масляными красками.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A2924B-5D8A-17A3-0C92-01AFC4643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32959"/>
            <a:ext cx="8915400" cy="38782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3200" dirty="0">
                <a:solidFill>
                  <a:srgbClr val="262626"/>
                </a:solidFill>
                <a:latin typeface="Times New Roman"/>
                <a:ea typeface="+mn-lt"/>
                <a:cs typeface="+mn-lt"/>
              </a:rPr>
              <a:t>Это вид живописи, в котором художник использует краски на основе растительного масла. Краска наносится как пастозно, так и лессировкой (тонкими слоями). После долгого высыхания цвета не меняют своих оттенков. Масло используют в станковой и декоративной живописи. При правильном хранении изображение сохраняется сотни лет.</a:t>
            </a:r>
            <a:endParaRPr lang="ru-RU"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008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B2C38-7EE8-8722-09D4-4029F6E74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127347" cy="1280890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000000"/>
                </a:solidFill>
                <a:latin typeface="Times New Roman"/>
                <a:cs typeface="Times New Roman"/>
              </a:rPr>
              <a:t>Технические приемы масляной живописи.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1707B-50CB-056A-5070-88FE4DADA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47337"/>
            <a:ext cx="8915400" cy="3863885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ru-RU" sz="3200" dirty="0">
                <a:solidFill>
                  <a:srgbClr val="333333"/>
                </a:solidFill>
                <a:latin typeface="Times New Roman"/>
                <a:cs typeface="Times New Roman"/>
              </a:rPr>
              <a:t>Масляная живопись </a:t>
            </a:r>
            <a:r>
              <a:rPr lang="ru-RU" sz="3200" dirty="0">
                <a:solidFill>
                  <a:srgbClr val="333333"/>
                </a:solidFill>
                <a:latin typeface="Times New Roman"/>
                <a:ea typeface="+mn-lt"/>
                <a:cs typeface="+mn-lt"/>
              </a:rPr>
              <a:t>насчитывает десятки техник и приемов, каждый художник выбирает свою или сочетает несколько в процессе творчества.</a:t>
            </a:r>
            <a:r>
              <a:rPr lang="ru-RU" sz="3200" dirty="0">
                <a:solidFill>
                  <a:srgbClr val="333333"/>
                </a:solidFill>
                <a:latin typeface="Times New Roman"/>
                <a:ea typeface="+mn-lt"/>
                <a:cs typeface="Times New Roman"/>
              </a:rPr>
              <a:t> </a:t>
            </a:r>
            <a:r>
              <a:rPr lang="ru-RU" sz="3200" dirty="0">
                <a:solidFill>
                  <a:srgbClr val="333333"/>
                </a:solidFill>
                <a:latin typeface="Times New Roman"/>
                <a:ea typeface="+mn-lt"/>
                <a:cs typeface="+mn-lt"/>
              </a:rPr>
              <a:t>Однослойная техника предусматривает создание полотна за короткий срок, без высушивания каждого слоя. Традиционная многослойная техника требует поэтапного нанесения  и высушивания слоёв краски.</a:t>
            </a:r>
            <a:endParaRPr lang="ru-RU" sz="3200" dirty="0">
              <a:solidFill>
                <a:srgbClr val="333333"/>
              </a:solidFill>
              <a:latin typeface="Times New Roman"/>
              <a:cs typeface="Times New Roman"/>
            </a:endParaRPr>
          </a:p>
          <a:p>
            <a:endParaRPr lang="ru-RU" sz="3200" dirty="0">
              <a:solidFill>
                <a:srgbClr val="333333"/>
              </a:solidFill>
              <a:latin typeface="Times New Roman"/>
              <a:cs typeface="Times New Roman"/>
            </a:endParaRPr>
          </a:p>
          <a:p>
            <a:endParaRPr lang="ru-RU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5329404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Широкоэкранный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Wisp</vt:lpstr>
      <vt:lpstr>Муниципальное автономное образовательное учреждение дополнительного образования Алтайский районный детско-юношеский центр  Дипломная работа Живопись маслом. Пуантилизм в анималистическом стиле. </vt:lpstr>
      <vt:lpstr>История анималистики в живописи.</vt:lpstr>
      <vt:lpstr>История анималистики в живописи.</vt:lpstr>
      <vt:lpstr>Пуантилизм. История возникновения.</vt:lpstr>
      <vt:lpstr>Жорж Сёра - французский художник-неоимпрессионист, изобретатель пуантилизма.</vt:lpstr>
      <vt:lpstr>Поль Синьяк - французский художник-неоимпрессионист, представитель пуантилизма.</vt:lpstr>
      <vt:lpstr>Механическое и оптическое смешение цвета.</vt:lpstr>
      <vt:lpstr>Живопись масляными красками.</vt:lpstr>
      <vt:lpstr>Технические приемы масляной живописи.</vt:lpstr>
      <vt:lpstr>Этапы выполнения дипломной работы по живописи.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i</cp:lastModifiedBy>
  <cp:revision>378</cp:revision>
  <dcterms:created xsi:type="dcterms:W3CDTF">2024-02-16T13:09:19Z</dcterms:created>
  <dcterms:modified xsi:type="dcterms:W3CDTF">2025-02-04T10:45:52Z</dcterms:modified>
</cp:coreProperties>
</file>