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9" r:id="rId2"/>
    <p:sldId id="259" r:id="rId3"/>
    <p:sldId id="266" r:id="rId4"/>
    <p:sldId id="267" r:id="rId5"/>
    <p:sldId id="268" r:id="rId6"/>
    <p:sldId id="261" r:id="rId7"/>
    <p:sldId id="265" r:id="rId8"/>
    <p:sldId id="262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5" autoAdjust="0"/>
    <p:restoredTop sz="94737" autoAdjust="0"/>
  </p:normalViewPr>
  <p:slideViewPr>
    <p:cSldViewPr>
      <p:cViewPr>
        <p:scale>
          <a:sx n="46" d="100"/>
          <a:sy n="46" d="100"/>
        </p:scale>
        <p:origin x="-1123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064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542E6-4707-4D97-ACD5-357EEC0628A3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286AD-EC04-4898-A85B-AC93F7B6B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 descr="C:\Users\Сергей\Desktop\Цифровые стихи.jpg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24935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Пусть бегут неуклюже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Пешеходы по лужам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вода по асфальту рекой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145" name="Rectangle 1"/>
          <p:cNvSpPr>
            <a:spLocks noChangeArrowheads="1"/>
          </p:cNvSpPr>
          <p:nvPr userDrawn="1"/>
        </p:nvSpPr>
        <p:spPr bwMode="auto">
          <a:xfrm>
            <a:off x="0" y="-510064"/>
            <a:ext cx="267464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Пусть летят неуклюже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Мухоморы по лужам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асфальт в океане рекой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Пусть бегут неуклюже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Миллиционеры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лужам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вода стремится по асфальту рекой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217" name="Rectangle 1"/>
          <p:cNvSpPr>
            <a:spLocks noChangeArrowheads="1"/>
          </p:cNvSpPr>
          <p:nvPr userDrawn="1"/>
        </p:nvSpPr>
        <p:spPr bwMode="auto">
          <a:xfrm>
            <a:off x="683568" y="1340768"/>
            <a:ext cx="8064896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Пусть бегут неуклюже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Пешеходы по лужам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вода по асфальту рекой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217" name="Rectangle 1"/>
          <p:cNvSpPr>
            <a:spLocks noChangeArrowheads="1"/>
          </p:cNvSpPr>
          <p:nvPr userDrawn="1"/>
        </p:nvSpPr>
        <p:spPr bwMode="auto">
          <a:xfrm>
            <a:off x="683568" y="1023120"/>
            <a:ext cx="8064896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40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Пусть летят неуклюже</a:t>
            </a:r>
            <a:endParaRPr lang="ru-RU" sz="4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40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Мухоморы по лужам</a:t>
            </a:r>
            <a:endParaRPr lang="ru-RU" sz="4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40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асфальт в океане рекой</a:t>
            </a:r>
            <a:endParaRPr lang="ru-RU" sz="4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48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4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8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217" name="Rectangle 1"/>
          <p:cNvSpPr>
            <a:spLocks noChangeArrowheads="1"/>
          </p:cNvSpPr>
          <p:nvPr userDrawn="1"/>
        </p:nvSpPr>
        <p:spPr bwMode="auto">
          <a:xfrm>
            <a:off x="683568" y="1346285"/>
            <a:ext cx="806489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6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Пусть бегут неуклюже</a:t>
            </a:r>
            <a:endParaRPr lang="ru-RU" sz="3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36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Миллиционеры</a:t>
            </a:r>
            <a:r>
              <a:rPr lang="ru-RU" sz="36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 лужам</a:t>
            </a:r>
            <a:endParaRPr lang="ru-RU" sz="3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36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вода стремится по асфальту рекой</a:t>
            </a:r>
            <a:endParaRPr lang="ru-RU" sz="3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36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 userDrawn="1"/>
        </p:nvGraphicFramePr>
        <p:xfrm>
          <a:off x="2072640" y="2348880"/>
          <a:ext cx="4998720" cy="1099058"/>
        </p:xfrm>
        <a:graphic>
          <a:graphicData uri="http://schemas.openxmlformats.org/drawingml/2006/table">
            <a:tbl>
              <a:tblPr/>
              <a:tblGrid>
                <a:gridCol w="2499360"/>
                <a:gridCol w="2499360"/>
              </a:tblGrid>
              <a:tr h="1080120">
                <a:tc>
                  <a:txBody>
                    <a:bodyPr/>
                    <a:lstStyle/>
                    <a:p>
                      <a:pPr marL="127000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solidFill>
                            <a:srgbClr val="000080"/>
                          </a:solidFill>
                          <a:latin typeface="Verdana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800" b="1" dirty="0">
                          <a:solidFill>
                            <a:srgbClr val="000080"/>
                          </a:solidFill>
                          <a:latin typeface="Verdana"/>
                          <a:ea typeface="Calibri"/>
                          <a:cs typeface="Times New Roman"/>
                        </a:rPr>
                        <a:t> Холостая рифмовка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 «АВСВ».</a:t>
                      </a:r>
                      <a:r>
                        <a:rPr lang="ru-RU" sz="800" dirty="0"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br>
                        <a:rPr lang="ru-RU" sz="800" dirty="0">
                          <a:latin typeface="Verdana"/>
                          <a:ea typeface="Calibri"/>
                          <a:cs typeface="Times New Roman"/>
                        </a:rPr>
                      </a:br>
                      <a:r>
                        <a:rPr lang="ru-RU" sz="800" dirty="0">
                          <a:latin typeface="Verdana"/>
                          <a:ea typeface="Calibri"/>
                          <a:cs typeface="Times New Roman"/>
                        </a:rPr>
                        <a:t>Первый и третий стих не рифмуются.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27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            Травка зеленеет,</a:t>
                      </a:r>
                      <a:br>
                        <a:rPr lang="ru-RU" sz="8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</a:b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            Солнышко блестит,</a:t>
                      </a:r>
                      <a:br>
                        <a:rPr lang="ru-RU" sz="8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</a:b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            Ласточка с весною</a:t>
                      </a:r>
                      <a:br>
                        <a:rPr lang="ru-RU" sz="8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</a:b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            В сени к нам летит.</a:t>
                      </a:r>
                      <a:br>
                        <a:rPr lang="ru-RU" sz="8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</a:b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                          (А.Н. Плещеев)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7329-2BE7-41FA-8557-9899E6697E67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169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Пусть бегут неуклюже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Пешеходы по лужам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вода по асфальту рекой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Пусть летят неуклюже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Мухоморы по лужам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асфальт в океане рекой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Пусть бегут неуклюже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Миллиционеры по лужам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вода стремится по асфальту рекой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800" b="1" dirty="0" smtClean="0">
                <a:solidFill>
                  <a:srgbClr val="000080"/>
                </a:solidFill>
                <a:latin typeface="Verdana"/>
                <a:ea typeface="Calibri"/>
                <a:cs typeface="Arial"/>
              </a:rPr>
              <a:t>РИФМОВКА</a:t>
            </a:r>
            <a:r>
              <a:rPr lang="ru-RU" sz="800" dirty="0" smtClean="0">
                <a:latin typeface="Verdana"/>
                <a:ea typeface="Calibri"/>
                <a:cs typeface="Arial"/>
              </a:rPr>
              <a:t> – порядок чередования рифм в стихе. Основные способы рифмовки:</a:t>
            </a:r>
            <a:br>
              <a:rPr lang="ru-RU" sz="800" dirty="0" smtClean="0">
                <a:latin typeface="Verdana"/>
                <a:ea typeface="Calibri"/>
                <a:cs typeface="Arial"/>
              </a:rPr>
            </a:br>
            <a:r>
              <a:rPr lang="ru-RU" sz="800" dirty="0" smtClean="0">
                <a:latin typeface="Verdana"/>
                <a:ea typeface="Calibri"/>
                <a:cs typeface="Arial"/>
              </a:rPr>
              <a:t> </a:t>
            </a:r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332656"/>
            <a:ext cx="8085584" cy="50475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none"/>
        </p:style>
        <p:txBody>
          <a:bodyPr vert="horz" lIns="91440" tIns="45720" rIns="91440" bIns="45720" rtlCol="0">
            <a:spAutoFit/>
          </a:bodyPr>
          <a:lstStyle/>
          <a:p>
            <a:endParaRPr lang="ru-RU" sz="800" dirty="0" smtClean="0">
              <a:latin typeface="Verdana"/>
              <a:ea typeface="Times New Roman"/>
            </a:endParaRPr>
          </a:p>
          <a:p>
            <a:endParaRPr lang="ru-RU" sz="800" dirty="0" smtClean="0">
              <a:latin typeface="Verdana"/>
              <a:ea typeface="Times New Roman"/>
            </a:endParaRPr>
          </a:p>
          <a:p>
            <a:r>
              <a:rPr lang="ru-RU" sz="800" dirty="0" smtClean="0">
                <a:latin typeface="Verdana"/>
                <a:ea typeface="Times New Roman"/>
              </a:rPr>
              <a:t>1</a:t>
            </a:r>
            <a:r>
              <a:rPr lang="ru-RU" sz="800" b="1" dirty="0" smtClean="0">
                <a:latin typeface="Verdana"/>
                <a:ea typeface="Times New Roman"/>
              </a:rPr>
              <a:t>.</a:t>
            </a:r>
            <a:r>
              <a:rPr lang="ru-RU" sz="800" b="1" dirty="0" smtClean="0">
                <a:solidFill>
                  <a:srgbClr val="000080"/>
                </a:solidFill>
                <a:latin typeface="Verdana"/>
                <a:ea typeface="Times New Roman"/>
              </a:rPr>
              <a:t>Смежная рифмовка</a:t>
            </a:r>
            <a:r>
              <a:rPr lang="ru-RU" sz="800" b="1" dirty="0" smtClean="0">
                <a:latin typeface="Verdana"/>
                <a:ea typeface="Times New Roman"/>
              </a:rPr>
              <a:t>  </a:t>
            </a:r>
            <a:r>
              <a:rPr lang="ru-RU" sz="800" dirty="0" smtClean="0">
                <a:latin typeface="Verdana"/>
                <a:ea typeface="Times New Roman"/>
              </a:rPr>
              <a:t>«АА</a:t>
            </a:r>
            <a:r>
              <a:rPr lang="en-US" sz="800" dirty="0" smtClean="0">
                <a:latin typeface="Verdana"/>
                <a:ea typeface="Times New Roman"/>
              </a:rPr>
              <a:t>BB</a:t>
            </a:r>
            <a:r>
              <a:rPr lang="ru-RU" sz="800" dirty="0" smtClean="0">
                <a:latin typeface="Verdana"/>
                <a:ea typeface="Times New Roman"/>
              </a:rPr>
              <a:t>». </a:t>
            </a:r>
            <a:br>
              <a:rPr lang="ru-RU" sz="800" dirty="0" smtClean="0">
                <a:latin typeface="Verdana"/>
                <a:ea typeface="Times New Roman"/>
              </a:rPr>
            </a:br>
            <a:r>
              <a:rPr lang="ru-RU" sz="800" dirty="0" smtClean="0">
                <a:latin typeface="Verdana"/>
                <a:ea typeface="Times New Roman"/>
              </a:rPr>
              <a:t/>
            </a:r>
            <a:br>
              <a:rPr lang="ru-RU" sz="800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Чтоб дружбу товарищ пронёс по волнам, -</a:t>
            </a:r>
            <a:br>
              <a:rPr lang="ru-RU" sz="800" i="1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Мы хлеба горбушку – и ту пополам!</a:t>
            </a:r>
            <a:br>
              <a:rPr lang="ru-RU" sz="800" i="1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Коль ветер лавиной, и песня – лавиной,</a:t>
            </a:r>
            <a:br>
              <a:rPr lang="ru-RU" sz="800" i="1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Тебе – половина, и мне – половина!</a:t>
            </a:r>
            <a:br>
              <a:rPr lang="ru-RU" sz="800" i="1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                                      (А. Прокофьев)</a:t>
            </a:r>
          </a:p>
          <a:p>
            <a:endParaRPr lang="ru-RU" sz="800" i="1" dirty="0" smtClean="0">
              <a:latin typeface="Verdana"/>
              <a:ea typeface="Times New Roman"/>
            </a:endParaRPr>
          </a:p>
          <a:p>
            <a:endParaRPr lang="ru-RU" sz="1200" dirty="0" smtClean="0">
              <a:latin typeface="Times New Roman"/>
              <a:ea typeface="Times New Roman"/>
            </a:endParaRPr>
          </a:p>
          <a:p>
            <a:r>
              <a:rPr lang="ru-RU" sz="800" dirty="0" smtClean="0">
                <a:latin typeface="Verdana"/>
                <a:ea typeface="Times New Roman"/>
              </a:rPr>
              <a:t>2. </a:t>
            </a:r>
            <a:r>
              <a:rPr lang="ru-RU" sz="800" b="1" dirty="0" smtClean="0">
                <a:solidFill>
                  <a:srgbClr val="000080"/>
                </a:solidFill>
                <a:latin typeface="Verdana"/>
                <a:ea typeface="Times New Roman"/>
              </a:rPr>
              <a:t>Перекрёстная</a:t>
            </a:r>
            <a:r>
              <a:rPr lang="ru-RU" sz="800" b="1" dirty="0" smtClean="0">
                <a:latin typeface="Verdana"/>
                <a:ea typeface="Times New Roman"/>
              </a:rPr>
              <a:t> </a:t>
            </a:r>
            <a:r>
              <a:rPr lang="ru-RU" sz="800" b="1" dirty="0" smtClean="0">
                <a:solidFill>
                  <a:srgbClr val="000080"/>
                </a:solidFill>
                <a:latin typeface="Verdana"/>
                <a:ea typeface="Times New Roman"/>
              </a:rPr>
              <a:t>рифмовка</a:t>
            </a:r>
            <a:r>
              <a:rPr lang="ru-RU" sz="800" dirty="0" smtClean="0">
                <a:latin typeface="Verdana"/>
                <a:ea typeface="Times New Roman"/>
              </a:rPr>
              <a:t> «А</a:t>
            </a:r>
            <a:r>
              <a:rPr lang="en-US" sz="800" dirty="0" smtClean="0">
                <a:latin typeface="Verdana"/>
                <a:ea typeface="Times New Roman"/>
              </a:rPr>
              <a:t>B</a:t>
            </a:r>
            <a:r>
              <a:rPr lang="ru-RU" sz="800" dirty="0" smtClean="0">
                <a:latin typeface="Verdana"/>
                <a:ea typeface="Times New Roman"/>
              </a:rPr>
              <a:t>А</a:t>
            </a:r>
            <a:r>
              <a:rPr lang="en-US" sz="800" dirty="0" smtClean="0">
                <a:latin typeface="Verdana"/>
                <a:ea typeface="Times New Roman"/>
              </a:rPr>
              <a:t>B</a:t>
            </a:r>
            <a:r>
              <a:rPr lang="ru-RU" sz="800" dirty="0" smtClean="0">
                <a:latin typeface="Verdana"/>
                <a:ea typeface="Times New Roman"/>
              </a:rPr>
              <a:t>». </a:t>
            </a:r>
            <a:br>
              <a:rPr lang="ru-RU" sz="800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 </a:t>
            </a:r>
            <a:br>
              <a:rPr lang="ru-RU" sz="800" i="1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 О, есть неповторимые слова,</a:t>
            </a:r>
            <a:br>
              <a:rPr lang="ru-RU" sz="800" i="1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 Кто их сказал – истратил слишком много,</a:t>
            </a:r>
            <a:br>
              <a:rPr lang="ru-RU" sz="800" i="1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 Неистощима только синева</a:t>
            </a:r>
            <a:r>
              <a:rPr lang="ru-RU" sz="800" i="1" u="sng" dirty="0" smtClean="0">
                <a:latin typeface="Verdana"/>
                <a:ea typeface="Times New Roman"/>
              </a:rPr>
              <a:t/>
            </a:r>
            <a:br>
              <a:rPr lang="ru-RU" sz="800" i="1" u="sng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 Небесная и милосердье Бога.</a:t>
            </a:r>
            <a:br>
              <a:rPr lang="ru-RU" sz="800" i="1" dirty="0" smtClean="0">
                <a:latin typeface="Verdana"/>
                <a:ea typeface="Times New Roman"/>
              </a:rPr>
            </a:br>
            <a:r>
              <a:rPr lang="ru-RU" sz="800" i="1" dirty="0" smtClean="0">
                <a:latin typeface="Verdana"/>
                <a:ea typeface="Times New Roman"/>
              </a:rPr>
              <a:t>                                      (А. Ахматова)</a:t>
            </a:r>
          </a:p>
          <a:p>
            <a:endParaRPr lang="ru-RU" sz="1200" dirty="0" smtClean="0">
              <a:latin typeface="Times New Roman"/>
              <a:ea typeface="Times New Roman"/>
            </a:endParaRPr>
          </a:p>
          <a:p>
            <a:r>
              <a:rPr lang="ru-RU" sz="800" dirty="0" smtClean="0">
                <a:latin typeface="Verdana"/>
                <a:ea typeface="Times New Roman"/>
              </a:rPr>
              <a:t>3</a:t>
            </a:r>
            <a:r>
              <a:rPr lang="ru-RU" sz="800" b="1" dirty="0" smtClean="0">
                <a:latin typeface="Verdana"/>
                <a:ea typeface="Times New Roman"/>
              </a:rPr>
              <a:t>.</a:t>
            </a:r>
            <a:r>
              <a:rPr lang="ru-RU" sz="800" b="1" dirty="0" smtClean="0">
                <a:solidFill>
                  <a:srgbClr val="000080"/>
                </a:solidFill>
                <a:latin typeface="Verdana"/>
                <a:ea typeface="Times New Roman"/>
              </a:rPr>
              <a:t> Кольцевая</a:t>
            </a:r>
            <a:r>
              <a:rPr lang="ru-RU" sz="800" b="1" dirty="0" smtClean="0">
                <a:latin typeface="Verdana"/>
                <a:ea typeface="Times New Roman"/>
              </a:rPr>
              <a:t> </a:t>
            </a:r>
            <a:r>
              <a:rPr lang="ru-RU" sz="800" b="1" dirty="0" smtClean="0">
                <a:solidFill>
                  <a:srgbClr val="000080"/>
                </a:solidFill>
                <a:latin typeface="Verdana"/>
                <a:ea typeface="Times New Roman"/>
              </a:rPr>
              <a:t>рифмовка</a:t>
            </a:r>
            <a:r>
              <a:rPr lang="ru-RU" sz="800" dirty="0" smtClean="0">
                <a:latin typeface="Verdana"/>
                <a:ea typeface="Times New Roman"/>
              </a:rPr>
              <a:t> </a:t>
            </a:r>
            <a:br>
              <a:rPr lang="ru-RU" sz="800" dirty="0" smtClean="0">
                <a:latin typeface="Verdana"/>
                <a:ea typeface="Times New Roman"/>
              </a:rPr>
            </a:br>
            <a:r>
              <a:rPr lang="ru-RU" sz="800" dirty="0" smtClean="0">
                <a:latin typeface="Verdana"/>
                <a:ea typeface="Times New Roman"/>
              </a:rPr>
              <a:t>(охватная, опоясывающая) «А</a:t>
            </a:r>
            <a:r>
              <a:rPr lang="en-US" sz="800" dirty="0" smtClean="0">
                <a:latin typeface="Verdana"/>
                <a:ea typeface="Times New Roman"/>
              </a:rPr>
              <a:t>BB</a:t>
            </a:r>
            <a:r>
              <a:rPr lang="ru-RU" sz="800" dirty="0" smtClean="0">
                <a:latin typeface="Verdana"/>
                <a:ea typeface="Times New Roman"/>
              </a:rPr>
              <a:t>А»</a:t>
            </a:r>
            <a:endParaRPr lang="ru-RU" sz="1200" dirty="0" smtClean="0">
              <a:latin typeface="Times New Roman"/>
              <a:ea typeface="Times New Roman"/>
            </a:endParaRPr>
          </a:p>
          <a:p>
            <a:r>
              <a:rPr lang="ru-RU" sz="800" i="1" dirty="0" smtClean="0">
                <a:latin typeface="Verdana"/>
                <a:ea typeface="Calibri"/>
                <a:cs typeface="Times New Roman"/>
              </a:rPr>
              <a:t>Уж подсыхает хмель на тыне.</a:t>
            </a:r>
            <a:br>
              <a:rPr lang="ru-RU" sz="800" i="1" dirty="0" smtClean="0">
                <a:latin typeface="Verdana"/>
                <a:ea typeface="Calibri"/>
                <a:cs typeface="Times New Roman"/>
              </a:rPr>
            </a:br>
            <a:r>
              <a:rPr lang="ru-RU" sz="800" i="1" dirty="0" smtClean="0">
                <a:latin typeface="Verdana"/>
                <a:ea typeface="Calibri"/>
                <a:cs typeface="Times New Roman"/>
              </a:rPr>
              <a:t>За хуторами, на бахчах,</a:t>
            </a:r>
            <a:br>
              <a:rPr lang="ru-RU" sz="800" i="1" dirty="0" smtClean="0">
                <a:latin typeface="Verdana"/>
                <a:ea typeface="Calibri"/>
                <a:cs typeface="Times New Roman"/>
              </a:rPr>
            </a:br>
            <a:r>
              <a:rPr lang="ru-RU" sz="800" i="1" dirty="0" smtClean="0">
                <a:latin typeface="Verdana"/>
                <a:ea typeface="Calibri"/>
                <a:cs typeface="Times New Roman"/>
              </a:rPr>
              <a:t>В нежарких солнечных лучах</a:t>
            </a:r>
            <a:r>
              <a:rPr lang="ru-RU" sz="800" i="1" u="sng" dirty="0" smtClean="0">
                <a:latin typeface="Verdana"/>
                <a:ea typeface="Calibri"/>
                <a:cs typeface="Times New Roman"/>
              </a:rPr>
              <a:t/>
            </a:r>
            <a:br>
              <a:rPr lang="ru-RU" sz="800" i="1" u="sng" dirty="0" smtClean="0">
                <a:latin typeface="Verdana"/>
                <a:ea typeface="Calibri"/>
                <a:cs typeface="Times New Roman"/>
              </a:rPr>
            </a:br>
            <a:r>
              <a:rPr lang="ru-RU" sz="800" i="1" dirty="0" smtClean="0">
                <a:latin typeface="Verdana"/>
                <a:ea typeface="Calibri"/>
                <a:cs typeface="Times New Roman"/>
              </a:rPr>
              <a:t>Краснеют бронзовые дыни…</a:t>
            </a:r>
            <a:br>
              <a:rPr lang="ru-RU" sz="800" i="1" dirty="0" smtClean="0">
                <a:latin typeface="Verdana"/>
                <a:ea typeface="Calibri"/>
                <a:cs typeface="Times New Roman"/>
              </a:rPr>
            </a:br>
            <a:r>
              <a:rPr lang="ru-RU" sz="800" i="1" dirty="0" smtClean="0">
                <a:latin typeface="Verdana"/>
                <a:ea typeface="Calibri"/>
                <a:cs typeface="Times New Roman"/>
              </a:rPr>
              <a:t>                                            (А. Бунин)</a:t>
            </a:r>
          </a:p>
          <a:p>
            <a:endParaRPr lang="ru-RU" sz="800" i="1" dirty="0" smtClean="0">
              <a:latin typeface="Verdana"/>
              <a:ea typeface="Calibri"/>
              <a:cs typeface="Times New Roman"/>
            </a:endParaRPr>
          </a:p>
          <a:p>
            <a:endParaRPr lang="ru-RU" sz="1100" dirty="0" smtClean="0">
              <a:latin typeface="+mn-lt"/>
              <a:ea typeface="Calibri"/>
              <a:cs typeface="Times New Roman"/>
            </a:endParaRPr>
          </a:p>
          <a:p>
            <a:r>
              <a:rPr lang="ru-RU" sz="800" dirty="0" smtClean="0">
                <a:solidFill>
                  <a:srgbClr val="000080"/>
                </a:solidFill>
                <a:latin typeface="Verdana"/>
                <a:ea typeface="Calibri"/>
                <a:cs typeface="Times New Roman"/>
              </a:rPr>
              <a:t>4.</a:t>
            </a:r>
            <a:r>
              <a:rPr lang="ru-RU" sz="800" b="1" dirty="0" smtClean="0">
                <a:solidFill>
                  <a:srgbClr val="000080"/>
                </a:solidFill>
                <a:latin typeface="Verdana"/>
                <a:ea typeface="Calibri"/>
                <a:cs typeface="Times New Roman"/>
              </a:rPr>
              <a:t> Холостая рифмовка</a:t>
            </a:r>
            <a:r>
              <a:rPr lang="ru-RU" sz="800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 «АВСВ».</a:t>
            </a:r>
            <a:r>
              <a:rPr lang="ru-RU" sz="800" dirty="0" smtClean="0">
                <a:latin typeface="Verdana"/>
                <a:ea typeface="Calibri"/>
                <a:cs typeface="Times New Roman"/>
              </a:rPr>
              <a:t> </a:t>
            </a:r>
            <a:br>
              <a:rPr lang="ru-RU" sz="800" dirty="0" smtClean="0">
                <a:latin typeface="Verdana"/>
                <a:ea typeface="Calibri"/>
                <a:cs typeface="Times New Roman"/>
              </a:rPr>
            </a:br>
            <a:r>
              <a:rPr lang="ru-RU" sz="800" dirty="0" smtClean="0">
                <a:latin typeface="Verdana"/>
                <a:ea typeface="Calibri"/>
                <a:cs typeface="Times New Roman"/>
              </a:rPr>
              <a:t>Первый и третий стих не рифмуются.</a:t>
            </a:r>
            <a:endParaRPr lang="ru-RU" sz="1100" dirty="0" smtClean="0">
              <a:latin typeface="+mn-lt"/>
              <a:ea typeface="Calibri"/>
              <a:cs typeface="Times New Roman"/>
            </a:endParaRPr>
          </a:p>
          <a:p>
            <a:r>
              <a:rPr lang="ru-RU" sz="800" i="1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            Травка зеленеет,</a:t>
            </a:r>
            <a:br>
              <a:rPr lang="ru-RU" sz="800" i="1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</a:br>
            <a:r>
              <a:rPr lang="ru-RU" sz="800" i="1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            Солнышко блестит,</a:t>
            </a:r>
            <a:br>
              <a:rPr lang="ru-RU" sz="800" i="1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</a:br>
            <a:r>
              <a:rPr lang="ru-RU" sz="800" i="1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            Ласточка с весною</a:t>
            </a:r>
            <a:br>
              <a:rPr lang="ru-RU" sz="800" i="1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</a:br>
            <a:r>
              <a:rPr lang="ru-RU" sz="800" i="1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            В сени к нам летит.</a:t>
            </a:r>
            <a:br>
              <a:rPr lang="ru-RU" sz="800" i="1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</a:br>
            <a:r>
              <a:rPr lang="ru-RU" sz="800" i="1" dirty="0" smtClean="0">
                <a:solidFill>
                  <a:srgbClr val="000000"/>
                </a:solidFill>
                <a:latin typeface="Verdana"/>
                <a:ea typeface="Calibri"/>
                <a:cs typeface="Times New Roman"/>
              </a:rPr>
              <a:t>                          (А.Н. Плещеев)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07329-2BE7-41FA-8557-9899E6697E67}" type="datetimeFigureOut">
              <a:rPr lang="ru-RU" smtClean="0"/>
              <a:pPr/>
              <a:t>26.10.2015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9DF32-636C-4280-B523-BC6E50C22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0" r:id="rId3"/>
    <p:sldLayoutId id="2147483662" r:id="rId4"/>
    <p:sldLayoutId id="2147483649" r:id="rId5"/>
    <p:sldLayoutId id="2147483663" r:id="rId6"/>
    <p:sldLayoutId id="2147483650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2000" b="1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lang="ru-RU" sz="4000" b="1" i="1" u="none" kern="1200" cap="none" spc="0" smtClean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chemeClr val="bg2">
              <a:tint val="85000"/>
              <a:satMod val="155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7560840" cy="4228850"/>
          </a:xfrm>
        </p:spPr>
        <p:txBody>
          <a:bodyPr/>
          <a:lstStyle/>
          <a:p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Так рождается</a:t>
            </a:r>
          </a:p>
          <a:p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 песня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7560840" cy="3022366"/>
          </a:xfrm>
        </p:spPr>
        <p:txBody>
          <a:bodyPr/>
          <a:lstStyle/>
          <a:p>
            <a:r>
              <a:rPr lang="ru-RU" sz="3200" u="sng" dirty="0">
                <a:solidFill>
                  <a:srgbClr val="7030A0"/>
                </a:solidFill>
              </a:rPr>
              <a:t>1.Смежная рифмовка  «АА</a:t>
            </a:r>
            <a:r>
              <a:rPr lang="en-US" sz="3200" u="sng" dirty="0">
                <a:solidFill>
                  <a:srgbClr val="7030A0"/>
                </a:solidFill>
              </a:rPr>
              <a:t>BB</a:t>
            </a:r>
            <a:r>
              <a:rPr lang="ru-RU" sz="3200" u="sng" dirty="0">
                <a:solidFill>
                  <a:srgbClr val="7030A0"/>
                </a:solidFill>
              </a:rPr>
              <a:t>».</a:t>
            </a:r>
            <a:r>
              <a:rPr lang="ru-RU" sz="3200" dirty="0">
                <a:solidFill>
                  <a:srgbClr val="7030A0"/>
                </a:solidFill>
              </a:rPr>
              <a:t> </a:t>
            </a:r>
            <a:endParaRPr lang="ru-RU" sz="3200" dirty="0" smtClean="0">
              <a:solidFill>
                <a:srgbClr val="7030A0"/>
              </a:solidFill>
            </a:endParaRPr>
          </a:p>
          <a:p>
            <a:r>
              <a:rPr lang="ru-RU" sz="32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Чтоб дружбу товарищ пронёс по волнам, -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Мы хлеба горбушку – и ту пополам!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Коль ветер лавиной, и песня – лавиной,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Тебе – половина, и мне – половина!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                         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7560840" cy="3046988"/>
          </a:xfrm>
        </p:spPr>
        <p:txBody>
          <a:bodyPr/>
          <a:lstStyle/>
          <a:p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2. Перекрёстная рифмовка «А</a:t>
            </a:r>
            <a:r>
              <a:rPr lang="en-US" sz="2400" dirty="0">
                <a:solidFill>
                  <a:srgbClr val="002060"/>
                </a:solidFill>
              </a:rPr>
              <a:t>B</a:t>
            </a:r>
            <a:r>
              <a:rPr lang="ru-RU" sz="2400" dirty="0">
                <a:solidFill>
                  <a:srgbClr val="002060"/>
                </a:solidFill>
              </a:rPr>
              <a:t>А</a:t>
            </a:r>
            <a:r>
              <a:rPr lang="en-US" sz="2400" dirty="0">
                <a:solidFill>
                  <a:srgbClr val="002060"/>
                </a:solidFill>
              </a:rPr>
              <a:t>B</a:t>
            </a:r>
            <a:r>
              <a:rPr lang="ru-RU" sz="2400" dirty="0">
                <a:solidFill>
                  <a:srgbClr val="002060"/>
                </a:solidFill>
              </a:rPr>
              <a:t>». 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О, есть неповторимые слова,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Кто их сказал – истратил слишком много,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Неистощима только синева</a:t>
            </a:r>
            <a:r>
              <a:rPr lang="ru-RU" sz="2400" u="sng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u="sng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Небесная и милосердье Бога.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                         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7560840" cy="3268587"/>
          </a:xfrm>
        </p:spPr>
        <p:txBody>
          <a:bodyPr/>
          <a:lstStyle/>
          <a:p>
            <a:r>
              <a:rPr lang="ru-RU" sz="2400" dirty="0">
                <a:solidFill>
                  <a:srgbClr val="7030A0"/>
                </a:solidFill>
              </a:rPr>
              <a:t>3. Кольцевая рифмовка 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(охватная, опоясывающая) «А</a:t>
            </a:r>
            <a:r>
              <a:rPr lang="en-US" sz="2400" dirty="0"/>
              <a:t>BB</a:t>
            </a:r>
            <a:r>
              <a:rPr lang="ru-RU" sz="2400" dirty="0"/>
              <a:t>А»</a:t>
            </a:r>
          </a:p>
          <a:p>
            <a:endParaRPr lang="ru-RU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Уж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подсыхает хмель на тыне.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За хуторами, на бахчах,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В нежарких солнечных лучах</a:t>
            </a:r>
            <a:r>
              <a:rPr lang="ru-RU" sz="2400" u="sng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u="sng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Краснеют бронзовые дыни 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24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8"/>
            <a:ext cx="7560840" cy="3268587"/>
          </a:xfrm>
        </p:spPr>
        <p:txBody>
          <a:bodyPr/>
          <a:lstStyle/>
          <a:p>
            <a:r>
              <a:rPr lang="ru-RU" sz="2400" dirty="0"/>
              <a:t>.</a:t>
            </a:r>
            <a:r>
              <a:rPr lang="ru-RU" sz="2400" dirty="0">
                <a:solidFill>
                  <a:srgbClr val="7030A0"/>
                </a:solidFill>
              </a:rPr>
              <a:t> Холостая рифмовка «АВСВ». </a:t>
            </a:r>
            <a:endParaRPr lang="ru-RU" sz="2400" dirty="0" smtClean="0">
              <a:solidFill>
                <a:srgbClr val="7030A0"/>
              </a:solidFill>
            </a:endParaRPr>
          </a:p>
          <a:p>
            <a:pPr algn="l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Первый и третий стих не рифмуются.</a:t>
            </a:r>
          </a:p>
          <a:p>
            <a:pPr algn="l"/>
            <a:r>
              <a:rPr lang="ru-RU" sz="2400" dirty="0"/>
              <a:t>           </a:t>
            </a:r>
            <a:r>
              <a:rPr lang="ru-RU" sz="2400" dirty="0" smtClean="0"/>
              <a:t>    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Травка зеленеет,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           Солнышко блестит,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           Ласточка с весною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           В сени к нам летит.        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085584" cy="2185214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Пусть бегут неуклюже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Пешеходы по лужам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А вода по асфальту рекой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085584" cy="2923877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Пусть летят неуклюже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Мухоморы по лужам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 асфальт в океане рекой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085584" cy="2800767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Пусть бегут неуклюже</a:t>
            </a:r>
          </a:p>
          <a:p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Миллиционеры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по лужам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А вода стремится по асфальту рекой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C:\Users\Сергей\Desktop\Цифровые стихи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8119" y="558006"/>
            <a:ext cx="6248400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43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37</cp:revision>
  <dcterms:created xsi:type="dcterms:W3CDTF">2015-10-24T12:50:44Z</dcterms:created>
  <dcterms:modified xsi:type="dcterms:W3CDTF">2015-10-25T20:00:48Z</dcterms:modified>
</cp:coreProperties>
</file>