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67" r:id="rId3"/>
    <p:sldId id="256" r:id="rId4"/>
    <p:sldId id="264" r:id="rId5"/>
    <p:sldId id="261" r:id="rId6"/>
    <p:sldId id="260" r:id="rId7"/>
    <p:sldId id="263" r:id="rId8"/>
    <p:sldId id="266" r:id="rId9"/>
    <p:sldId id="258" r:id="rId10"/>
    <p:sldId id="262" r:id="rId11"/>
    <p:sldId id="25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13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>
                <a:solidFill>
                  <a:srgbClr val="002060"/>
                </a:solidFill>
              </a:rPr>
              <a:t>УРОВЕНЬ РЕЧЕВОГО РАЗВИТИЯ НА </a:t>
            </a:r>
            <a:r>
              <a:rPr lang="ru-RU" sz="1800" dirty="0" smtClean="0">
                <a:solidFill>
                  <a:srgbClr val="002060"/>
                </a:solidFill>
              </a:rPr>
              <a:t>НАЧАЛО</a:t>
            </a:r>
            <a:r>
              <a:rPr lang="ru-RU" sz="1800" baseline="0" dirty="0" smtClean="0">
                <a:solidFill>
                  <a:srgbClr val="002060"/>
                </a:solidFill>
              </a:rPr>
              <a:t> УЧЕБНОГО ГОДА</a:t>
            </a:r>
            <a:endParaRPr lang="ru-RU" sz="20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551187680487308"/>
          <c:y val="2.0408326821742703E-2"/>
        </c:manualLayout>
      </c:layout>
      <c:overlay val="0"/>
      <c:spPr>
        <a:noFill/>
        <a:ln w="64509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1102362204724465"/>
          <c:y val="0.45578231292517007"/>
          <c:w val="0.20078740157480338"/>
          <c:h val="0.27891156462585087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32253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32253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32253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64509">
                <a:noFill/>
              </a:ln>
            </c:spPr>
            <c:txPr>
              <a:bodyPr/>
              <a:lstStyle/>
              <a:p>
                <a:pPr>
                  <a:defRPr sz="2034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0.08</c:v>
                </c:pt>
                <c:pt idx="1">
                  <c:v>0.67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88">
          <a:noFill/>
        </a:ln>
      </c:spPr>
    </c:plotArea>
    <c:legend>
      <c:legendPos val="r"/>
      <c:layout>
        <c:manualLayout>
          <c:xMode val="edge"/>
          <c:yMode val="edge"/>
          <c:x val="0.78740157480314965"/>
          <c:y val="0.36054416862014388"/>
          <c:w val="0.16732290042692033"/>
          <c:h val="0.35374166015507597"/>
        </c:manualLayout>
      </c:layout>
      <c:overlay val="0"/>
      <c:spPr>
        <a:noFill/>
        <a:ln w="8063">
          <a:solidFill>
            <a:srgbClr val="003366"/>
          </a:solidFill>
          <a:prstDash val="solid"/>
        </a:ln>
      </c:spPr>
      <c:txPr>
        <a:bodyPr/>
        <a:lstStyle/>
        <a:p>
          <a:pPr>
            <a:defRPr sz="2337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zero"/>
    <c:showDLblsOverMax val="0"/>
  </c:chart>
  <c:spPr>
    <a:gradFill rotWithShape="0">
      <a:gsLst>
        <a:gs pos="0">
          <a:srgbClr val="00CCFF"/>
        </a:gs>
        <a:gs pos="100000">
          <a:srgbClr val="9999FF"/>
        </a:gs>
      </a:gsLst>
      <a:path path="rect">
        <a:fillToRect r="100000" b="100000"/>
      </a:path>
    </a:gradFill>
    <a:ln>
      <a:noFill/>
    </a:ln>
  </c:spPr>
  <c:txPr>
    <a:bodyPr/>
    <a:lstStyle/>
    <a:p>
      <a:pPr>
        <a:defRPr sz="203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3456" b="1" i="0" u="none" strike="noStrike" baseline="0">
                <a:solidFill>
                  <a:srgbClr val="000000"/>
                </a:solidFill>
                <a:latin typeface="Times New Roman" pitchFamily="18" charset="0"/>
                <a:ea typeface="Arno Pro SmText"/>
                <a:cs typeface="Arno Pro SmText"/>
              </a:defRPr>
            </a:pPr>
            <a:r>
              <a:rPr lang="ru-RU" sz="1800" baseline="0" dirty="0">
                <a:solidFill>
                  <a:srgbClr val="002060"/>
                </a:solidFill>
                <a:latin typeface="Times New Roman" pitchFamily="18" charset="0"/>
              </a:rPr>
              <a:t>УРОВЕНЬ РЕЧЕВОГО РАЗВИТИЯ НА </a:t>
            </a:r>
            <a:r>
              <a:rPr lang="ru-RU" sz="1800" baseline="0" dirty="0" smtClean="0">
                <a:solidFill>
                  <a:srgbClr val="002060"/>
                </a:solidFill>
                <a:latin typeface="Times New Roman" pitchFamily="18" charset="0"/>
              </a:rPr>
              <a:t>КОНЕЦ УЧЕБНОГО ГОДА</a:t>
            </a:r>
            <a:endParaRPr lang="ru-RU" sz="1800" baseline="0" dirty="0">
              <a:solidFill>
                <a:srgbClr val="002060"/>
              </a:solidFill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334404904813255"/>
          <c:y val="0"/>
        </c:manualLayout>
      </c:layout>
      <c:overlay val="0"/>
      <c:spPr>
        <a:noFill/>
        <a:ln w="47439">
          <a:noFill/>
        </a:ln>
      </c:spPr>
    </c:title>
    <c:autoTitleDeleted val="0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62700964630225"/>
          <c:y val="0.49473684210526331"/>
          <c:w val="0.34083601286173626"/>
          <c:h val="0.2947368421052633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3719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993366"/>
              </a:solidFill>
              <a:ln w="23719">
                <a:solidFill>
                  <a:srgbClr val="000000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FFCC"/>
              </a:solidFill>
              <a:ln w="23719">
                <a:solidFill>
                  <a:srgbClr val="000000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47439">
                <a:noFill/>
              </a:ln>
            </c:spPr>
            <c:txPr>
              <a:bodyPr/>
              <a:lstStyle/>
              <a:p>
                <a:pPr>
                  <a:defRPr sz="2850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Лист1!$A$1:$A$3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Лист1!$B$1:$B$3</c:f>
              <c:numCache>
                <c:formatCode>0%</c:formatCode>
                <c:ptCount val="3"/>
                <c:pt idx="0">
                  <c:v>0.34</c:v>
                </c:pt>
                <c:pt idx="1">
                  <c:v>0.57999999999999996</c:v>
                </c:pt>
                <c:pt idx="2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7392446099276357"/>
          <c:y val="0.48771915004877264"/>
          <c:w val="0.18427502763704928"/>
          <c:h val="0.33999456964431163"/>
        </c:manualLayout>
      </c:layout>
      <c:overlay val="0"/>
      <c:spPr>
        <a:noFill/>
        <a:ln w="5929">
          <a:solidFill>
            <a:srgbClr val="000000"/>
          </a:solidFill>
          <a:prstDash val="solid"/>
        </a:ln>
      </c:spPr>
      <c:txPr>
        <a:bodyPr/>
        <a:lstStyle/>
        <a:p>
          <a:pPr>
            <a:defRPr sz="1719" b="0" i="0" u="none" strike="noStrike" baseline="0">
              <a:solidFill>
                <a:srgbClr val="000000"/>
              </a:solidFill>
              <a:latin typeface="Times New Roman" pitchFamily="18" charset="0"/>
              <a:ea typeface="Arial Cyr"/>
              <a:cs typeface="Arial Cyr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8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28.10.2018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бразовательное учреждение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ополнительного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бразования детей </a:t>
            </a:r>
            <a:b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Алтайский районный детско-юношеский центр</a:t>
            </a: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речи детей старшего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дошкольного возраста»</a:t>
            </a:r>
            <a:b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797152"/>
            <a:ext cx="7854696" cy="1752600"/>
          </a:xfrm>
        </p:spPr>
        <p:txBody>
          <a:bodyPr/>
          <a:lstStyle/>
          <a:p>
            <a:pPr algn="ctr"/>
            <a:endParaRPr lang="ru-RU" sz="2000" b="1" dirty="0" smtClean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педагог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дополнительного образования </a:t>
            </a:r>
            <a:br>
              <a:rPr lang="ru-R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Фролова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Галина Юрьевна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2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24744"/>
            <a:ext cx="6480720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Arial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Arial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Игровое 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упражнение 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 «</a:t>
            </a:r>
            <a:r>
              <a:rPr lang="ru-RU" sz="2000" b="1" dirty="0">
                <a:solidFill>
                  <a:srgbClr val="002060"/>
                </a:solidFill>
                <a:latin typeface="Arial" charset="0"/>
              </a:rPr>
              <a:t>Закончи пословицу</a:t>
            </a:r>
            <a:r>
              <a:rPr lang="ru-RU" sz="2000" b="1" dirty="0" smtClean="0">
                <a:solidFill>
                  <a:srgbClr val="002060"/>
                </a:solidFill>
                <a:latin typeface="Arial" charset="0"/>
              </a:rPr>
              <a:t>»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Arial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Без печки холодно, без хлеба ... </a:t>
            </a: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(голодно).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Arial" charset="0"/>
              </a:rPr>
              <a:t>Не </a:t>
            </a:r>
            <a:r>
              <a:rPr lang="ru-RU" b="1" dirty="0">
                <a:solidFill>
                  <a:srgbClr val="002060"/>
                </a:solidFill>
                <a:latin typeface="Arial" charset="0"/>
              </a:rPr>
              <a:t>шуба греет, а ... </a:t>
            </a: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(хлеб). 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Не будет хлеба, не будет и ... </a:t>
            </a: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(обеда). 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Arial" charset="0"/>
              </a:rPr>
              <a:t>Хлеб на столе и стол ... </a:t>
            </a:r>
            <a:r>
              <a:rPr lang="ru-RU" b="1" i="1" dirty="0">
                <a:solidFill>
                  <a:srgbClr val="002060"/>
                </a:solidFill>
                <a:latin typeface="Arial" charset="0"/>
              </a:rPr>
              <a:t>(расцвел).</a:t>
            </a:r>
            <a:endParaRPr lang="ru-RU" b="1" dirty="0">
              <a:solidFill>
                <a:srgbClr val="002060"/>
              </a:solidFill>
              <a:latin typeface="Arial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Calibri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Calibri"/>
              </a:rPr>
              <a:t>Инсценировка </a:t>
            </a:r>
            <a:r>
              <a:rPr lang="ru-RU" sz="2400" b="1" dirty="0" smtClean="0">
                <a:solidFill>
                  <a:srgbClr val="002060"/>
                </a:solidFill>
                <a:latin typeface="Calibri"/>
              </a:rPr>
              <a:t>пословиц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Calibri"/>
            </a:endParaRP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Изобразите, как вы понимаете эти пословицы: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У страха глаза велики.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Пуганая ворона куста боится.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У нашего Трошки задрожали ножки.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Пугается, как заяц на ветру.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b="1" dirty="0">
                <a:solidFill>
                  <a:srgbClr val="002060"/>
                </a:solidFill>
                <a:latin typeface="Calibri"/>
              </a:rPr>
              <a:t>Прячется, как лягушка в камышах.</a:t>
            </a: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dirty="0">
              <a:solidFill>
                <a:srgbClr val="177C12"/>
              </a:solidFill>
              <a:latin typeface="Arial" charset="0"/>
            </a:endParaRPr>
          </a:p>
          <a:p>
            <a:pPr marL="342900" lvl="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ru-RU" sz="2800" b="1" dirty="0">
              <a:solidFill>
                <a:srgbClr val="8E0000"/>
              </a:solidFill>
              <a:latin typeface="Arial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0423" y="980728"/>
            <a:ext cx="83058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Отработка дикции, силы голоса темпа речи используются Пословицы и поговорки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6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3980649"/>
              </p:ext>
            </p:extLst>
          </p:nvPr>
        </p:nvGraphicFramePr>
        <p:xfrm>
          <a:off x="914400" y="1143000"/>
          <a:ext cx="76962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788804"/>
              </p:ext>
            </p:extLst>
          </p:nvPr>
        </p:nvGraphicFramePr>
        <p:xfrm>
          <a:off x="1143000" y="4038600"/>
          <a:ext cx="7467600" cy="2579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327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31569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 smtClean="0">
                <a:latin typeface="Times New Roman"/>
                <a:ea typeface="Calibri"/>
                <a:cs typeface="Times New Roman"/>
              </a:rPr>
              <a:t>   </a:t>
            </a: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Актуальность </a:t>
            </a:r>
            <a:r>
              <a:rPr lang="ru-RU" sz="1600" b="1" dirty="0">
                <a:latin typeface="Times New Roman"/>
                <a:ea typeface="Calibri"/>
                <a:cs typeface="Times New Roman"/>
              </a:rPr>
              <a:t>проблемы. </a:t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1600" b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1600" b="1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Развитие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речи становится все более актуальной проблемой в нашем обществе. </a:t>
            </a:r>
            <a:br>
              <a:rPr lang="ru-RU" sz="1600" dirty="0">
                <a:latin typeface="Times New Roman"/>
                <a:ea typeface="Calibri"/>
                <a:cs typeface="Times New Roman"/>
              </a:rPr>
            </a:br>
            <a:r>
              <a:rPr lang="ru-RU" sz="1600" dirty="0">
                <a:latin typeface="Times New Roman"/>
                <a:ea typeface="Calibri"/>
                <a:cs typeface="Times New Roman"/>
              </a:rPr>
              <a:t> Снижающийся уровень бытовой культуры, широкое распространение низкопробной бульварной литературы, бедное, безграмотное «говорение» с экранов телевизоров, агрессивно-примитивная речь, насаждаемая телевизионной рекламой, западными (американскими) боевиками и  мультфильмами – все это создает предпосылки и прямую угрозу надвигающейся языковой катастрофы не менее опасной, чем экологическая. </a:t>
            </a:r>
            <a:r>
              <a:rPr lang="ru-RU" sz="1600" dirty="0">
                <a:ea typeface="Calibri"/>
                <a:cs typeface="Times New Roman"/>
              </a:rPr>
              <a:t/>
            </a:r>
            <a:br>
              <a:rPr lang="ru-RU" sz="1600" dirty="0">
                <a:ea typeface="Calibri"/>
                <a:cs typeface="Times New Roman"/>
              </a:rPr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428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2449163" y="1088116"/>
            <a:ext cx="4114800" cy="14478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rPr>
              <a:t>Методы и приемы</a:t>
            </a: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467544" y="2924944"/>
            <a:ext cx="2590800" cy="914400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Словесный</a:t>
            </a: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940152" y="2743200"/>
            <a:ext cx="2743200" cy="914400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Практический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543744" y="4682124"/>
            <a:ext cx="2514600" cy="914400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Игровой</a:t>
            </a: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5940152" y="4648200"/>
            <a:ext cx="2667000" cy="914400"/>
          </a:xfrm>
          <a:prstGeom prst="foldedCorner">
            <a:avLst>
              <a:gd name="adj" fmla="val 12500"/>
            </a:avLst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Наглядный</a:t>
            </a:r>
            <a:r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3058344" y="2514600"/>
            <a:ext cx="64956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5508104" y="2514600"/>
            <a:ext cx="432048" cy="8675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3058344" y="2535916"/>
            <a:ext cx="1153616" cy="24772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932040" y="2420888"/>
            <a:ext cx="1008112" cy="2592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3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Образование существительных множественного числа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844824"/>
            <a:ext cx="6408712" cy="480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6" y="1412776"/>
            <a:ext cx="7488238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49" y="3860800"/>
            <a:ext cx="3916471" cy="2304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824808"/>
            <a:ext cx="38893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1108" y="116632"/>
            <a:ext cx="8305800" cy="8549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с многозначными словами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11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367464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Художник нарисовал 11 носов и носиков.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Попробуй </a:t>
            </a:r>
            <a:r>
              <a:rPr lang="ru-RU" sz="2800" b="1" dirty="0">
                <a:solidFill>
                  <a:srgbClr val="002060"/>
                </a:solidFill>
              </a:rPr>
              <a:t>их отыскать!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3" name="Рисунок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00808"/>
            <a:ext cx="752475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6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51648" cy="115212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Подбор целых фраз сходных по звучанию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3228536"/>
            <a:ext cx="8280920" cy="221668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</a:rPr>
              <a:t>Зайчик-зайчик, где гулял? </a:t>
            </a:r>
            <a:r>
              <a:rPr lang="ru-RU" dirty="0" smtClean="0"/>
              <a:t>– </a:t>
            </a:r>
            <a:r>
              <a:rPr lang="ru-RU" dirty="0" smtClean="0">
                <a:solidFill>
                  <a:srgbClr val="C00000"/>
                </a:solidFill>
              </a:rPr>
              <a:t>На полянке танцевал!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Где ты, белочка скакала? </a:t>
            </a:r>
            <a:r>
              <a:rPr lang="ru-RU" dirty="0" smtClean="0"/>
              <a:t>–    </a:t>
            </a:r>
            <a:r>
              <a:rPr lang="ru-RU" dirty="0" smtClean="0">
                <a:solidFill>
                  <a:srgbClr val="C00000"/>
                </a:solidFill>
              </a:rPr>
              <a:t>Я орешки собирала!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Эй, зверята, где вы были? </a:t>
            </a:r>
            <a:r>
              <a:rPr lang="ru-RU" dirty="0" smtClean="0"/>
              <a:t>–  </a:t>
            </a:r>
            <a:r>
              <a:rPr lang="ru-RU" dirty="0" smtClean="0">
                <a:solidFill>
                  <a:srgbClr val="C00000"/>
                </a:solidFill>
              </a:rPr>
              <a:t>Мы грибы ежам носили.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0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152" y="341784"/>
            <a:ext cx="8305800" cy="1143000"/>
          </a:xfrm>
        </p:spPr>
        <p:txBody>
          <a:bodyPr/>
          <a:lstStyle/>
          <a:p>
            <a:r>
              <a:rPr lang="ru-RU" dirty="0" smtClean="0"/>
              <a:t>Обучение связной речи.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/>
          <a:stretch/>
        </p:blipFill>
        <p:spPr>
          <a:xfrm>
            <a:off x="743209" y="2093507"/>
            <a:ext cx="7848872" cy="455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439472" cy="194421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Развивающие технологии ТРИЗ («системный оператор» при анализе и сочинении сказок), мнемотехника.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467878" cy="3990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76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116</TotalTime>
  <Words>201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автономное образовательное учреждение дополнительного образования детей  Алтайский районный детско-юношеский центр  Тема:  «Развитие речи детей старшего  дошкольного возраста» </vt:lpstr>
      <vt:lpstr>   Актуальность проблемы.    Развитие речи становится все более актуальной проблемой в нашем обществе.   Снижающийся уровень бытовой культуры, широкое распространение низкопробной бульварной литературы, бедное, безграмотное «говорение» с экранов телевизоров, агрессивно-примитивная речь, насаждаемая телевизионной рекламой, западными (американскими) боевиками и  мультфильмами – все это создает предпосылки и прямую угрозу надвигающейся языковой катастрофы не менее опасной, чем экологическая.  </vt:lpstr>
      <vt:lpstr>Презентация PowerPoint</vt:lpstr>
      <vt:lpstr>Образование существительных множественного числа </vt:lpstr>
      <vt:lpstr>Знакомство с многозначными словами</vt:lpstr>
      <vt:lpstr>Художник нарисовал 11 носов и носиков.  Попробуй их отыскать!</vt:lpstr>
      <vt:lpstr> Подбор целых фраз сходных по звучанию</vt:lpstr>
      <vt:lpstr>Обучение связной речи.</vt:lpstr>
      <vt:lpstr>Развивающие технологии ТРИЗ («системный оператор» при анализе и сочинении сказок), мнемотехника.</vt:lpstr>
      <vt:lpstr>Отработка дикции, силы голоса темпа речи используются Пословицы и поговорки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Галина</cp:lastModifiedBy>
  <cp:revision>16</cp:revision>
  <dcterms:created xsi:type="dcterms:W3CDTF">2015-01-09T09:37:23Z</dcterms:created>
  <dcterms:modified xsi:type="dcterms:W3CDTF">2018-10-28T07:37:54Z</dcterms:modified>
</cp:coreProperties>
</file>