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0" d="100"/>
          <a:sy n="80" d="100"/>
        </p:scale>
        <p:origin x="1152" y="6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2071A49F-AFE9-4B9A-A025-227DB4B603A9}" type="datetimeFigureOut">
              <a:rPr lang="ru-RU" smtClean="0"/>
              <a:t>01.10.2020</a:t>
            </a:fld>
            <a:endParaRPr lang="ru-RU"/>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ru-RU"/>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542E60E4-A43A-4694-9702-CF090BBF9324}" type="slidenum">
              <a:rPr lang="ru-RU" smtClean="0"/>
              <a:t>‹#›</a:t>
            </a:fld>
            <a:endParaRPr lang="ru-RU"/>
          </a:p>
        </p:txBody>
      </p:sp>
    </p:spTree>
    <p:extLst>
      <p:ext uri="{BB962C8B-B14F-4D97-AF65-F5344CB8AC3E}">
        <p14:creationId xmlns:p14="http://schemas.microsoft.com/office/powerpoint/2010/main" val="2609361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071A49F-AFE9-4B9A-A025-227DB4B603A9}" type="datetimeFigureOut">
              <a:rPr lang="ru-RU" smtClean="0"/>
              <a:t>01.10.2020</a:t>
            </a:fld>
            <a:endParaRPr lang="ru-RU"/>
          </a:p>
        </p:txBody>
      </p:sp>
      <p:sp>
        <p:nvSpPr>
          <p:cNvPr id="6" name="Footer Placeholder 5"/>
          <p:cNvSpPr>
            <a:spLocks noGrp="1"/>
          </p:cNvSpPr>
          <p:nvPr>
            <p:ph type="ftr" sz="quarter" idx="11"/>
          </p:nvPr>
        </p:nvSpPr>
        <p:spPr/>
        <p:txBody>
          <a:bodyPr/>
          <a:lstStyle/>
          <a:p>
            <a:endParaRPr lang="ru-RU"/>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42E60E4-A43A-4694-9702-CF090BBF9324}" type="slidenum">
              <a:rPr lang="ru-RU" smtClean="0"/>
              <a:t>‹#›</a:t>
            </a:fld>
            <a:endParaRPr lang="ru-RU"/>
          </a:p>
        </p:txBody>
      </p:sp>
    </p:spTree>
    <p:extLst>
      <p:ext uri="{BB962C8B-B14F-4D97-AF65-F5344CB8AC3E}">
        <p14:creationId xmlns:p14="http://schemas.microsoft.com/office/powerpoint/2010/main" val="3659668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Заголовок и подпись">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2071A49F-AFE9-4B9A-A025-227DB4B603A9}" type="datetimeFigureOut">
              <a:rPr lang="ru-RU" smtClean="0"/>
              <a:t>01.10.2020</a:t>
            </a:fld>
            <a:endParaRPr lang="ru-RU"/>
          </a:p>
        </p:txBody>
      </p:sp>
      <p:sp>
        <p:nvSpPr>
          <p:cNvPr id="5" name="Footer Placeholder 4"/>
          <p:cNvSpPr>
            <a:spLocks noGrp="1"/>
          </p:cNvSpPr>
          <p:nvPr>
            <p:ph type="ftr" sz="quarter" idx="11"/>
          </p:nvPr>
        </p:nvSpPr>
        <p:spPr/>
        <p:txBody>
          <a:bodyPr/>
          <a:lstStyle/>
          <a:p>
            <a:endParaRPr lang="ru-RU"/>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42E60E4-A43A-4694-9702-CF090BBF9324}" type="slidenum">
              <a:rPr lang="ru-RU" smtClean="0"/>
              <a:t>‹#›</a:t>
            </a:fld>
            <a:endParaRPr lang="ru-RU"/>
          </a:p>
        </p:txBody>
      </p:sp>
    </p:spTree>
    <p:extLst>
      <p:ext uri="{BB962C8B-B14F-4D97-AF65-F5344CB8AC3E}">
        <p14:creationId xmlns:p14="http://schemas.microsoft.com/office/powerpoint/2010/main" val="19568666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Цитата с подписью">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ru-RU" smtClean="0"/>
              <a:t>Образец заголовка</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2071A49F-AFE9-4B9A-A025-227DB4B603A9}" type="datetimeFigureOut">
              <a:rPr lang="ru-RU" smtClean="0"/>
              <a:t>01.10.2020</a:t>
            </a:fld>
            <a:endParaRPr lang="ru-RU"/>
          </a:p>
        </p:txBody>
      </p:sp>
      <p:sp>
        <p:nvSpPr>
          <p:cNvPr id="5" name="Footer Placeholder 4"/>
          <p:cNvSpPr>
            <a:spLocks noGrp="1"/>
          </p:cNvSpPr>
          <p:nvPr>
            <p:ph type="ftr" sz="quarter" idx="11"/>
          </p:nvPr>
        </p:nvSpPr>
        <p:spPr/>
        <p:txBody>
          <a:bodyPr/>
          <a:lstStyle/>
          <a:p>
            <a:endParaRPr lang="ru-RU"/>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42E60E4-A43A-4694-9702-CF090BBF9324}" type="slidenum">
              <a:rPr lang="ru-RU" smtClean="0"/>
              <a:t>‹#›</a:t>
            </a:fld>
            <a:endParaRPr lang="ru-RU"/>
          </a:p>
        </p:txBody>
      </p:sp>
    </p:spTree>
    <p:extLst>
      <p:ext uri="{BB962C8B-B14F-4D97-AF65-F5344CB8AC3E}">
        <p14:creationId xmlns:p14="http://schemas.microsoft.com/office/powerpoint/2010/main" val="31492556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Карточка имени">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071A49F-AFE9-4B9A-A025-227DB4B603A9}" type="datetimeFigureOut">
              <a:rPr lang="ru-RU" smtClean="0"/>
              <a:t>01.10.2020</a:t>
            </a:fld>
            <a:endParaRPr lang="ru-RU"/>
          </a:p>
        </p:txBody>
      </p:sp>
      <p:sp>
        <p:nvSpPr>
          <p:cNvPr id="5" name="Footer Placeholder 4"/>
          <p:cNvSpPr>
            <a:spLocks noGrp="1"/>
          </p:cNvSpPr>
          <p:nvPr>
            <p:ph type="ftr" sz="quarter" idx="11"/>
          </p:nvPr>
        </p:nvSpPr>
        <p:spPr/>
        <p:txBody>
          <a:bodyPr/>
          <a:lstStyle/>
          <a:p>
            <a:endParaRPr lang="ru-RU"/>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42E60E4-A43A-4694-9702-CF090BBF9324}" type="slidenum">
              <a:rPr lang="ru-RU" smtClean="0"/>
              <a:t>‹#›</a:t>
            </a:fld>
            <a:endParaRPr lang="ru-RU"/>
          </a:p>
        </p:txBody>
      </p:sp>
    </p:spTree>
    <p:extLst>
      <p:ext uri="{BB962C8B-B14F-4D97-AF65-F5344CB8AC3E}">
        <p14:creationId xmlns:p14="http://schemas.microsoft.com/office/powerpoint/2010/main" val="40730741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2071A49F-AFE9-4B9A-A025-227DB4B603A9}" type="datetimeFigureOut">
              <a:rPr lang="ru-RU" smtClean="0"/>
              <a:t>01.10.2020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42E60E4-A43A-4694-9702-CF090BBF9324}" type="slidenum">
              <a:rPr lang="ru-RU" smtClean="0"/>
              <a:t>‹#›</a:t>
            </a:fld>
            <a:endParaRPr lang="ru-RU"/>
          </a:p>
        </p:txBody>
      </p:sp>
    </p:spTree>
    <p:extLst>
      <p:ext uri="{BB962C8B-B14F-4D97-AF65-F5344CB8AC3E}">
        <p14:creationId xmlns:p14="http://schemas.microsoft.com/office/powerpoint/2010/main" val="12745542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2071A49F-AFE9-4B9A-A025-227DB4B603A9}" type="datetimeFigureOut">
              <a:rPr lang="ru-RU" smtClean="0"/>
              <a:t>01.10.2020</a:t>
            </a:fld>
            <a:endParaRPr lang="ru-RU"/>
          </a:p>
        </p:txBody>
      </p:sp>
      <p:sp>
        <p:nvSpPr>
          <p:cNvPr id="8" name="Footer Placeholder 7"/>
          <p:cNvSpPr>
            <a:spLocks noGrp="1"/>
          </p:cNvSpPr>
          <p:nvPr>
            <p:ph type="ftr" sz="quarter" idx="11"/>
          </p:nvPr>
        </p:nvSpPr>
        <p:spPr>
          <a:xfrm>
            <a:off x="561111" y="6391838"/>
            <a:ext cx="3644282" cy="304801"/>
          </a:xfrm>
        </p:spPr>
        <p:txBody>
          <a:bodyPr/>
          <a:lstStyle/>
          <a:p>
            <a:endParaRPr lang="ru-RU"/>
          </a:p>
        </p:txBody>
      </p:sp>
      <p:sp>
        <p:nvSpPr>
          <p:cNvPr id="9" name="Slide Number Placeholder 8"/>
          <p:cNvSpPr>
            <a:spLocks noGrp="1"/>
          </p:cNvSpPr>
          <p:nvPr>
            <p:ph type="sldNum" sz="quarter" idx="12"/>
          </p:nvPr>
        </p:nvSpPr>
        <p:spPr/>
        <p:txBody>
          <a:bodyPr/>
          <a:lstStyle/>
          <a:p>
            <a:fld id="{542E60E4-A43A-4694-9702-CF090BBF9324}" type="slidenum">
              <a:rPr lang="ru-RU" smtClean="0"/>
              <a:t>‹#›</a:t>
            </a:fld>
            <a:endParaRPr lang="ru-RU"/>
          </a:p>
        </p:txBody>
      </p:sp>
    </p:spTree>
    <p:extLst>
      <p:ext uri="{BB962C8B-B14F-4D97-AF65-F5344CB8AC3E}">
        <p14:creationId xmlns:p14="http://schemas.microsoft.com/office/powerpoint/2010/main" val="28047941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2071A49F-AFE9-4B9A-A025-227DB4B603A9}" type="datetimeFigureOut">
              <a:rPr lang="ru-RU" smtClean="0"/>
              <a:t>01.10.2020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2E60E4-A43A-4694-9702-CF090BBF9324}" type="slidenum">
              <a:rPr lang="ru-RU" smtClean="0"/>
              <a:t>‹#›</a:t>
            </a:fld>
            <a:endParaRPr lang="ru-RU"/>
          </a:p>
        </p:txBody>
      </p:sp>
    </p:spTree>
    <p:extLst>
      <p:ext uri="{BB962C8B-B14F-4D97-AF65-F5344CB8AC3E}">
        <p14:creationId xmlns:p14="http://schemas.microsoft.com/office/powerpoint/2010/main" val="41666535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2071A49F-AFE9-4B9A-A025-227DB4B603A9}" type="datetimeFigureOut">
              <a:rPr lang="ru-RU" smtClean="0"/>
              <a:t>01.10.2020</a:t>
            </a:fld>
            <a:endParaRPr lang="ru-RU"/>
          </a:p>
        </p:txBody>
      </p:sp>
      <p:sp>
        <p:nvSpPr>
          <p:cNvPr id="5" name="Footer Placeholder 4"/>
          <p:cNvSpPr>
            <a:spLocks noGrp="1"/>
          </p:cNvSpPr>
          <p:nvPr>
            <p:ph type="ftr" sz="quarter" idx="11"/>
          </p:nvPr>
        </p:nvSpPr>
        <p:spPr/>
        <p:txBody>
          <a:bodyPr/>
          <a:lstStyle/>
          <a:p>
            <a:endParaRPr lang="ru-RU"/>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42E60E4-A43A-4694-9702-CF090BBF9324}" type="slidenum">
              <a:rPr lang="ru-RU" smtClean="0"/>
              <a:t>‹#›</a:t>
            </a:fld>
            <a:endParaRPr lang="ru-RU"/>
          </a:p>
        </p:txBody>
      </p:sp>
    </p:spTree>
    <p:extLst>
      <p:ext uri="{BB962C8B-B14F-4D97-AF65-F5344CB8AC3E}">
        <p14:creationId xmlns:p14="http://schemas.microsoft.com/office/powerpoint/2010/main" val="1670990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071A49F-AFE9-4B9A-A025-227DB4B603A9}" type="datetimeFigureOut">
              <a:rPr lang="ru-RU" smtClean="0"/>
              <a:t>01.10.2020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2E60E4-A43A-4694-9702-CF090BBF9324}" type="slidenum">
              <a:rPr lang="ru-RU" smtClean="0"/>
              <a:t>‹#›</a:t>
            </a:fld>
            <a:endParaRPr lang="ru-RU"/>
          </a:p>
        </p:txBody>
      </p:sp>
    </p:spTree>
    <p:extLst>
      <p:ext uri="{BB962C8B-B14F-4D97-AF65-F5344CB8AC3E}">
        <p14:creationId xmlns:p14="http://schemas.microsoft.com/office/powerpoint/2010/main" val="3841509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071A49F-AFE9-4B9A-A025-227DB4B603A9}" type="datetimeFigureOut">
              <a:rPr lang="ru-RU" smtClean="0"/>
              <a:t>01.10.2020</a:t>
            </a:fld>
            <a:endParaRPr lang="ru-RU"/>
          </a:p>
        </p:txBody>
      </p:sp>
      <p:sp>
        <p:nvSpPr>
          <p:cNvPr id="5" name="Footer Placeholder 4"/>
          <p:cNvSpPr>
            <a:spLocks noGrp="1"/>
          </p:cNvSpPr>
          <p:nvPr>
            <p:ph type="ftr" sz="quarter" idx="11"/>
          </p:nvPr>
        </p:nvSpPr>
        <p:spPr/>
        <p:txBody>
          <a:bodyPr/>
          <a:lstStyle/>
          <a:p>
            <a:endParaRPr lang="ru-RU"/>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42E60E4-A43A-4694-9702-CF090BBF9324}" type="slidenum">
              <a:rPr lang="ru-RU" smtClean="0"/>
              <a:t>‹#›</a:t>
            </a:fld>
            <a:endParaRPr lang="ru-RU"/>
          </a:p>
        </p:txBody>
      </p:sp>
    </p:spTree>
    <p:extLst>
      <p:ext uri="{BB962C8B-B14F-4D97-AF65-F5344CB8AC3E}">
        <p14:creationId xmlns:p14="http://schemas.microsoft.com/office/powerpoint/2010/main" val="2250029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071A49F-AFE9-4B9A-A025-227DB4B603A9}" type="datetimeFigureOut">
              <a:rPr lang="ru-RU" smtClean="0"/>
              <a:t>01.10.2020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42E60E4-A43A-4694-9702-CF090BBF9324}" type="slidenum">
              <a:rPr lang="ru-RU" smtClean="0"/>
              <a:t>‹#›</a:t>
            </a:fld>
            <a:endParaRPr lang="ru-RU"/>
          </a:p>
        </p:txBody>
      </p:sp>
    </p:spTree>
    <p:extLst>
      <p:ext uri="{BB962C8B-B14F-4D97-AF65-F5344CB8AC3E}">
        <p14:creationId xmlns:p14="http://schemas.microsoft.com/office/powerpoint/2010/main" val="2683787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071A49F-AFE9-4B9A-A025-227DB4B603A9}" type="datetimeFigureOut">
              <a:rPr lang="ru-RU" smtClean="0"/>
              <a:t>01.10.2020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42E60E4-A43A-4694-9702-CF090BBF9324}" type="slidenum">
              <a:rPr lang="ru-RU" smtClean="0"/>
              <a:t>‹#›</a:t>
            </a:fld>
            <a:endParaRPr lang="ru-RU"/>
          </a:p>
        </p:txBody>
      </p:sp>
    </p:spTree>
    <p:extLst>
      <p:ext uri="{BB962C8B-B14F-4D97-AF65-F5344CB8AC3E}">
        <p14:creationId xmlns:p14="http://schemas.microsoft.com/office/powerpoint/2010/main" val="800406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071A49F-AFE9-4B9A-A025-227DB4B603A9}" type="datetimeFigureOut">
              <a:rPr lang="ru-RU" smtClean="0"/>
              <a:t>01.10.2020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42E60E4-A43A-4694-9702-CF090BBF9324}" type="slidenum">
              <a:rPr lang="ru-RU" smtClean="0"/>
              <a:t>‹#›</a:t>
            </a:fld>
            <a:endParaRPr lang="ru-RU"/>
          </a:p>
        </p:txBody>
      </p:sp>
    </p:spTree>
    <p:extLst>
      <p:ext uri="{BB962C8B-B14F-4D97-AF65-F5344CB8AC3E}">
        <p14:creationId xmlns:p14="http://schemas.microsoft.com/office/powerpoint/2010/main" val="427031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71A49F-AFE9-4B9A-A025-227DB4B603A9}" type="datetimeFigureOut">
              <a:rPr lang="ru-RU" smtClean="0"/>
              <a:t>01.10.2020</a:t>
            </a:fld>
            <a:endParaRPr lang="ru-RU"/>
          </a:p>
        </p:txBody>
      </p:sp>
      <p:sp>
        <p:nvSpPr>
          <p:cNvPr id="3" name="Footer Placeholder 2"/>
          <p:cNvSpPr>
            <a:spLocks noGrp="1"/>
          </p:cNvSpPr>
          <p:nvPr>
            <p:ph type="ftr" sz="quarter" idx="11"/>
          </p:nvPr>
        </p:nvSpPr>
        <p:spPr/>
        <p:txBody>
          <a:bodyPr/>
          <a:lstStyle/>
          <a:p>
            <a:endParaRPr lang="ru-RU"/>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542E60E4-A43A-4694-9702-CF090BBF9324}" type="slidenum">
              <a:rPr lang="ru-RU" smtClean="0"/>
              <a:t>‹#›</a:t>
            </a:fld>
            <a:endParaRPr lang="ru-RU"/>
          </a:p>
        </p:txBody>
      </p:sp>
    </p:spTree>
    <p:extLst>
      <p:ext uri="{BB962C8B-B14F-4D97-AF65-F5344CB8AC3E}">
        <p14:creationId xmlns:p14="http://schemas.microsoft.com/office/powerpoint/2010/main" val="1554963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071A49F-AFE9-4B9A-A025-227DB4B603A9}" type="datetimeFigureOut">
              <a:rPr lang="ru-RU" smtClean="0"/>
              <a:t>01.10.2020</a:t>
            </a:fld>
            <a:endParaRPr lang="ru-RU"/>
          </a:p>
        </p:txBody>
      </p:sp>
      <p:sp>
        <p:nvSpPr>
          <p:cNvPr id="6" name="Footer Placeholder 5"/>
          <p:cNvSpPr>
            <a:spLocks noGrp="1"/>
          </p:cNvSpPr>
          <p:nvPr>
            <p:ph type="ftr" sz="quarter" idx="11"/>
          </p:nvPr>
        </p:nvSpPr>
        <p:spPr/>
        <p:txBody>
          <a:bodyPr/>
          <a:lstStyle/>
          <a:p>
            <a:endParaRPr lang="ru-RU"/>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42E60E4-A43A-4694-9702-CF090BBF9324}" type="slidenum">
              <a:rPr lang="ru-RU" smtClean="0"/>
              <a:t>‹#›</a:t>
            </a:fld>
            <a:endParaRPr lang="ru-RU"/>
          </a:p>
        </p:txBody>
      </p:sp>
    </p:spTree>
    <p:extLst>
      <p:ext uri="{BB962C8B-B14F-4D97-AF65-F5344CB8AC3E}">
        <p14:creationId xmlns:p14="http://schemas.microsoft.com/office/powerpoint/2010/main" val="3418445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ru-RU" smtClean="0"/>
              <a:t>Вставка рисунка</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071A49F-AFE9-4B9A-A025-227DB4B603A9}" type="datetimeFigureOut">
              <a:rPr lang="ru-RU" smtClean="0"/>
              <a:t>01.10.2020</a:t>
            </a:fld>
            <a:endParaRPr lang="ru-RU"/>
          </a:p>
        </p:txBody>
      </p:sp>
      <p:sp>
        <p:nvSpPr>
          <p:cNvPr id="6" name="Footer Placeholder 5"/>
          <p:cNvSpPr>
            <a:spLocks noGrp="1"/>
          </p:cNvSpPr>
          <p:nvPr>
            <p:ph type="ftr" sz="quarter" idx="11"/>
          </p:nvPr>
        </p:nvSpPr>
        <p:spPr/>
        <p:txBody>
          <a:bodyPr/>
          <a:lstStyle/>
          <a:p>
            <a:endParaRPr lang="ru-RU"/>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42E60E4-A43A-4694-9702-CF090BBF9324}" type="slidenum">
              <a:rPr lang="ru-RU" smtClean="0"/>
              <a:t>‹#›</a:t>
            </a:fld>
            <a:endParaRPr lang="ru-RU"/>
          </a:p>
        </p:txBody>
      </p:sp>
    </p:spTree>
    <p:extLst>
      <p:ext uri="{BB962C8B-B14F-4D97-AF65-F5344CB8AC3E}">
        <p14:creationId xmlns:p14="http://schemas.microsoft.com/office/powerpoint/2010/main" val="3450383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071A49F-AFE9-4B9A-A025-227DB4B603A9}" type="datetimeFigureOut">
              <a:rPr lang="ru-RU" smtClean="0"/>
              <a:t>01.10.2020</a:t>
            </a:fld>
            <a:endParaRPr lang="ru-RU"/>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ru-RU"/>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542E60E4-A43A-4694-9702-CF090BBF9324}" type="slidenum">
              <a:rPr lang="ru-RU" smtClean="0"/>
              <a:t>‹#›</a:t>
            </a:fld>
            <a:endParaRPr lang="ru-RU"/>
          </a:p>
        </p:txBody>
      </p:sp>
    </p:spTree>
    <p:extLst>
      <p:ext uri="{BB962C8B-B14F-4D97-AF65-F5344CB8AC3E}">
        <p14:creationId xmlns:p14="http://schemas.microsoft.com/office/powerpoint/2010/main" val="12911966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39966" y="150618"/>
            <a:ext cx="8825658" cy="2677648"/>
          </a:xfrm>
        </p:spPr>
        <p:txBody>
          <a:bodyPr/>
          <a:lstStyle/>
          <a:p>
            <a:pPr algn="ctr"/>
            <a:r>
              <a:rPr lang="ru-RU" sz="2000" dirty="0">
                <a:latin typeface="Cambria" panose="02040503050406030204" pitchFamily="18" charset="0"/>
              </a:rPr>
              <a:t>Муниципальное автономное образовательное учреждение дополнительного образования</a:t>
            </a:r>
            <a:br>
              <a:rPr lang="ru-RU" sz="2000" dirty="0">
                <a:latin typeface="Cambria" panose="02040503050406030204" pitchFamily="18" charset="0"/>
              </a:rPr>
            </a:br>
            <a:r>
              <a:rPr lang="ru-RU" sz="2000" dirty="0">
                <a:latin typeface="Cambria" panose="02040503050406030204" pitchFamily="18" charset="0"/>
              </a:rPr>
              <a:t>«Алтайский районный детско-юношеский центр»</a:t>
            </a:r>
            <a:br>
              <a:rPr lang="ru-RU" sz="2000" dirty="0">
                <a:latin typeface="Cambria" panose="02040503050406030204" pitchFamily="18" charset="0"/>
              </a:rPr>
            </a:br>
            <a:r>
              <a:rPr lang="ru-RU" sz="2000" dirty="0">
                <a:latin typeface="Cambria" panose="02040503050406030204" pitchFamily="18" charset="0"/>
              </a:rPr>
              <a:t> </a:t>
            </a:r>
            <a:r>
              <a:rPr lang="ru-RU" dirty="0"/>
              <a:t/>
            </a:r>
            <a:br>
              <a:rPr lang="ru-RU" dirty="0"/>
            </a:br>
            <a:endParaRPr lang="ru-RU" dirty="0"/>
          </a:p>
        </p:txBody>
      </p:sp>
      <p:sp>
        <p:nvSpPr>
          <p:cNvPr id="3" name="Подзаголовок 2"/>
          <p:cNvSpPr>
            <a:spLocks noGrp="1"/>
          </p:cNvSpPr>
          <p:nvPr>
            <p:ph type="subTitle" idx="1"/>
          </p:nvPr>
        </p:nvSpPr>
        <p:spPr>
          <a:xfrm>
            <a:off x="1720439" y="2658979"/>
            <a:ext cx="8825658" cy="1524000"/>
          </a:xfrm>
        </p:spPr>
        <p:txBody>
          <a:bodyPr>
            <a:normAutofit/>
          </a:bodyPr>
          <a:lstStyle/>
          <a:p>
            <a:r>
              <a:rPr lang="ru-RU" b="1" dirty="0"/>
              <a:t> </a:t>
            </a:r>
            <a:endParaRPr lang="ru-RU" dirty="0"/>
          </a:p>
          <a:p>
            <a:pPr algn="ctr"/>
            <a:r>
              <a:rPr lang="ru-RU" sz="2400" b="1" dirty="0">
                <a:latin typeface="Cambria" panose="02040503050406030204" pitchFamily="18" charset="0"/>
              </a:rPr>
              <a:t>Система творческих заданий </a:t>
            </a:r>
            <a:r>
              <a:rPr lang="ru-RU" sz="2400" b="1" dirty="0" smtClean="0">
                <a:latin typeface="Cambria" panose="02040503050406030204" pitchFamily="18" charset="0"/>
              </a:rPr>
              <a:t>на занятиях современного танца </a:t>
            </a:r>
          </a:p>
          <a:p>
            <a:pPr algn="ctr"/>
            <a:endParaRPr lang="ru-RU" sz="2400" dirty="0">
              <a:latin typeface="Cambria" panose="02040503050406030204" pitchFamily="18" charset="0"/>
            </a:endParaRPr>
          </a:p>
        </p:txBody>
      </p:sp>
    </p:spTree>
    <p:extLst>
      <p:ext uri="{BB962C8B-B14F-4D97-AF65-F5344CB8AC3E}">
        <p14:creationId xmlns:p14="http://schemas.microsoft.com/office/powerpoint/2010/main" val="17763897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a:latin typeface="Cambria" panose="02040503050406030204" pitchFamily="18" charset="0"/>
              </a:rPr>
              <a:t>Упражнение на  развитие сценического </a:t>
            </a:r>
            <a:r>
              <a:rPr lang="ru-RU" sz="2800" dirty="0" smtClean="0">
                <a:latin typeface="Cambria" panose="02040503050406030204" pitchFamily="18" charset="0"/>
              </a:rPr>
              <a:t>внимания</a:t>
            </a:r>
            <a:r>
              <a:rPr lang="ru-RU" sz="2800" dirty="0">
                <a:latin typeface="Cambria" panose="02040503050406030204" pitchFamily="18" charset="0"/>
              </a:rPr>
              <a:t/>
            </a:r>
            <a:br>
              <a:rPr lang="ru-RU" sz="2800" dirty="0">
                <a:latin typeface="Cambria" panose="02040503050406030204" pitchFamily="18" charset="0"/>
              </a:rPr>
            </a:br>
            <a:endParaRPr lang="ru-RU" sz="2800" dirty="0">
              <a:latin typeface="Cambria" panose="02040503050406030204" pitchFamily="18" charset="0"/>
            </a:endParaRPr>
          </a:p>
        </p:txBody>
      </p:sp>
      <p:sp>
        <p:nvSpPr>
          <p:cNvPr id="3" name="Объект 2"/>
          <p:cNvSpPr>
            <a:spLocks noGrp="1"/>
          </p:cNvSpPr>
          <p:nvPr>
            <p:ph idx="1"/>
          </p:nvPr>
        </p:nvSpPr>
        <p:spPr/>
        <p:txBody>
          <a:bodyPr/>
          <a:lstStyle/>
          <a:p>
            <a:r>
              <a:rPr lang="ru-RU" sz="2000" dirty="0">
                <a:latin typeface="Cambria" panose="02040503050406030204" pitchFamily="18" charset="0"/>
              </a:rPr>
              <a:t>Задание 1. Повторяя движение за педагогом, дети должны хлопнуть в ответ -  как бы поймать хлопок. В данном упражнении потом можно похулиганить – промахнуться в хлопке, </a:t>
            </a:r>
            <a:r>
              <a:rPr lang="ru-RU" sz="2000" dirty="0" err="1">
                <a:latin typeface="Cambria" panose="02040503050406030204" pitchFamily="18" charset="0"/>
              </a:rPr>
              <a:t>съимитировать</a:t>
            </a:r>
            <a:r>
              <a:rPr lang="ru-RU" sz="2000" dirty="0">
                <a:latin typeface="Cambria" panose="02040503050406030204" pitchFamily="18" charset="0"/>
              </a:rPr>
              <a:t> хлопок, но не </a:t>
            </a:r>
            <a:r>
              <a:rPr lang="ru-RU" sz="2000" dirty="0" err="1">
                <a:latin typeface="Cambria" panose="02040503050406030204" pitchFamily="18" charset="0"/>
              </a:rPr>
              <a:t>хлопнуть.Теперь</a:t>
            </a:r>
            <a:r>
              <a:rPr lang="ru-RU" sz="2000" dirty="0">
                <a:latin typeface="Cambria" panose="02040503050406030204" pitchFamily="18" charset="0"/>
              </a:rPr>
              <a:t> мы представляем, что нас связывают невидимые нити и надо поймать движения педагога. Это могут быть движения руками, хлопки, перемещения из стороны в сторону, вперед и назад. </a:t>
            </a:r>
          </a:p>
          <a:p>
            <a:r>
              <a:rPr lang="ru-RU" sz="2000" dirty="0">
                <a:latin typeface="Cambria" panose="02040503050406030204" pitchFamily="18" charset="0"/>
              </a:rPr>
              <a:t>Задание 2. По хлопку мы замираем в различных формах, фигурах, изображая какую – либо эмоцию, пытаясь поймать хлопок всем телом. Чем интереснее фигура, тем лучше, т.е. то, что первое придет в голову. </a:t>
            </a:r>
          </a:p>
          <a:p>
            <a:endParaRPr lang="ru-RU" dirty="0"/>
          </a:p>
        </p:txBody>
      </p:sp>
    </p:spTree>
    <p:extLst>
      <p:ext uri="{BB962C8B-B14F-4D97-AF65-F5344CB8AC3E}">
        <p14:creationId xmlns:p14="http://schemas.microsoft.com/office/powerpoint/2010/main" val="25996598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a:latin typeface="Cambria" panose="02040503050406030204" pitchFamily="18" charset="0"/>
              </a:rPr>
              <a:t>Упражнение на развитие творческой </a:t>
            </a:r>
            <a:r>
              <a:rPr lang="ru-RU" sz="2800" dirty="0" smtClean="0">
                <a:latin typeface="Cambria" panose="02040503050406030204" pitchFamily="18" charset="0"/>
              </a:rPr>
              <a:t>свободы</a:t>
            </a:r>
            <a:r>
              <a:rPr lang="ru-RU" sz="2800" dirty="0"/>
              <a:t/>
            </a:r>
            <a:br>
              <a:rPr lang="ru-RU" sz="2800" dirty="0"/>
            </a:br>
            <a:endParaRPr lang="ru-RU" sz="2800" dirty="0"/>
          </a:p>
        </p:txBody>
      </p:sp>
      <p:sp>
        <p:nvSpPr>
          <p:cNvPr id="3" name="Объект 2"/>
          <p:cNvSpPr>
            <a:spLocks noGrp="1"/>
          </p:cNvSpPr>
          <p:nvPr>
            <p:ph idx="1"/>
          </p:nvPr>
        </p:nvSpPr>
        <p:spPr/>
        <p:txBody>
          <a:bodyPr>
            <a:normAutofit/>
          </a:bodyPr>
          <a:lstStyle/>
          <a:p>
            <a:r>
              <a:rPr lang="ru-RU" sz="2000" dirty="0">
                <a:latin typeface="Cambria" panose="02040503050406030204" pitchFamily="18" charset="0"/>
              </a:rPr>
              <a:t>Задание 1. Перед каждым ребенком как будто бы стоят баночки с разными красками, а все пространство вокруг - это большой холст. Под приятную детскую музыку дети начинают рисовать вокруг себя картины, импровизируя на ходу. Рисуем картины раскрытой ладошкой, показывая и процесс макания ладошки в краску.</a:t>
            </a:r>
          </a:p>
          <a:p>
            <a:r>
              <a:rPr lang="ru-RU" sz="2000" dirty="0">
                <a:latin typeface="Cambria" panose="02040503050406030204" pitchFamily="18" charset="0"/>
              </a:rPr>
              <a:t>Задание 2. Повторяет первое, но теперь мы включаем разные уровни пространства: лежа на полу, </a:t>
            </a:r>
            <a:r>
              <a:rPr lang="ru-RU" sz="2000" dirty="0" smtClean="0">
                <a:latin typeface="Cambria" panose="02040503050406030204" pitchFamily="18" charset="0"/>
              </a:rPr>
              <a:t>сидя </a:t>
            </a:r>
            <a:r>
              <a:rPr lang="ru-RU" sz="2000" dirty="0">
                <a:latin typeface="Cambria" panose="02040503050406030204" pitchFamily="18" charset="0"/>
              </a:rPr>
              <a:t>на коленях, сидя на корточках, в </a:t>
            </a:r>
            <a:r>
              <a:rPr lang="ru-RU" sz="2000" dirty="0" err="1">
                <a:latin typeface="Cambria" panose="02040503050406030204" pitchFamily="18" charset="0"/>
              </a:rPr>
              <a:t>plie</a:t>
            </a:r>
            <a:r>
              <a:rPr lang="ru-RU" sz="2000" dirty="0">
                <a:latin typeface="Cambria" panose="02040503050406030204" pitchFamily="18" charset="0"/>
              </a:rPr>
              <a:t>, стоя, поднимаясь на </a:t>
            </a:r>
            <a:r>
              <a:rPr lang="ru-RU" sz="2000" dirty="0" err="1">
                <a:latin typeface="Cambria" panose="02040503050406030204" pitchFamily="18" charset="0"/>
              </a:rPr>
              <a:t>полупальцы</a:t>
            </a:r>
            <a:r>
              <a:rPr lang="ru-RU" sz="2000" dirty="0">
                <a:latin typeface="Cambria" panose="02040503050406030204" pitchFamily="18" charset="0"/>
              </a:rPr>
              <a:t>, включая прыжок.</a:t>
            </a:r>
          </a:p>
          <a:p>
            <a:pPr marL="0" indent="0">
              <a:buNone/>
            </a:pPr>
            <a:endParaRPr lang="ru-RU" sz="2000" dirty="0">
              <a:latin typeface="Cambria" panose="02040503050406030204" pitchFamily="18" charset="0"/>
            </a:endParaRPr>
          </a:p>
        </p:txBody>
      </p:sp>
    </p:spTree>
    <p:extLst>
      <p:ext uri="{BB962C8B-B14F-4D97-AF65-F5344CB8AC3E}">
        <p14:creationId xmlns:p14="http://schemas.microsoft.com/office/powerpoint/2010/main" val="13523729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a:latin typeface="Cambria" panose="02040503050406030204" pitchFamily="18" charset="0"/>
              </a:rPr>
              <a:t>Упражнения на работу в </a:t>
            </a:r>
            <a:r>
              <a:rPr lang="ru-RU" sz="2800" dirty="0" smtClean="0">
                <a:latin typeface="Cambria" panose="02040503050406030204" pitchFamily="18" charset="0"/>
              </a:rPr>
              <a:t>пространстве</a:t>
            </a:r>
            <a:r>
              <a:rPr lang="ru-RU" sz="2800" dirty="0"/>
              <a:t/>
            </a:r>
            <a:br>
              <a:rPr lang="ru-RU" sz="2800" dirty="0"/>
            </a:br>
            <a:endParaRPr lang="ru-RU" sz="2800" dirty="0"/>
          </a:p>
        </p:txBody>
      </p:sp>
      <p:sp>
        <p:nvSpPr>
          <p:cNvPr id="3" name="Объект 2"/>
          <p:cNvSpPr>
            <a:spLocks noGrp="1"/>
          </p:cNvSpPr>
          <p:nvPr>
            <p:ph idx="1"/>
          </p:nvPr>
        </p:nvSpPr>
        <p:spPr/>
        <p:txBody>
          <a:bodyPr>
            <a:normAutofit lnSpcReduction="10000"/>
          </a:bodyPr>
          <a:lstStyle/>
          <a:p>
            <a:r>
              <a:rPr lang="ru-RU" sz="2000" dirty="0">
                <a:latin typeface="Cambria" panose="02040503050406030204" pitchFamily="18" charset="0"/>
              </a:rPr>
              <a:t>Задание 1. Начинаем двигаться по залу, занимая всю площадку так, чтобы не осталось ни одного свободного места. Всего 10 скоростей движения, 5ая – обычный шаг. Ходим на разных скоростях.</a:t>
            </a:r>
          </a:p>
          <a:p>
            <a:r>
              <a:rPr lang="ru-RU" sz="2000" dirty="0">
                <a:latin typeface="Cambria" panose="02040503050406030204" pitchFamily="18" charset="0"/>
              </a:rPr>
              <a:t>Задание 2. Ходим, изображая паутинку, гром и молнию, пластилин, утреннее облако, гусеницу, </a:t>
            </a:r>
            <a:r>
              <a:rPr lang="ru-RU" sz="2000" dirty="0" err="1">
                <a:latin typeface="Cambria" panose="02040503050406030204" pitchFamily="18" charset="0"/>
              </a:rPr>
              <a:t>финтифлюрду</a:t>
            </a:r>
            <a:r>
              <a:rPr lang="ru-RU" sz="2000" dirty="0">
                <a:latin typeface="Cambria" panose="02040503050406030204" pitchFamily="18" charset="0"/>
              </a:rPr>
              <a:t>.</a:t>
            </a:r>
          </a:p>
          <a:p>
            <a:r>
              <a:rPr lang="ru-RU" sz="2000" b="1" dirty="0">
                <a:latin typeface="Cambria" panose="02040503050406030204" pitchFamily="18" charset="0"/>
              </a:rPr>
              <a:t>Методический комментарий:</a:t>
            </a:r>
            <a:r>
              <a:rPr lang="ru-RU" sz="2000" dirty="0">
                <a:latin typeface="Cambria" panose="02040503050406030204" pitchFamily="18" charset="0"/>
              </a:rPr>
              <a:t> Очень важно делать по хлопку, так нет возможности подумать - это рушит стереотипы. Выскакивает первый спонтанный образ, не дать успеть вспомнить, подумать, как это должно быть правильно, надо бояться повторяться. Что такое «</a:t>
            </a:r>
            <a:r>
              <a:rPr lang="ru-RU" sz="2000" dirty="0" err="1">
                <a:latin typeface="Cambria" panose="02040503050406030204" pitchFamily="18" charset="0"/>
              </a:rPr>
              <a:t>финтифлюрда</a:t>
            </a:r>
            <a:r>
              <a:rPr lang="ru-RU" sz="2000" dirty="0">
                <a:latin typeface="Cambria" panose="02040503050406030204" pitchFamily="18" charset="0"/>
              </a:rPr>
              <a:t>» не знает никто, но то, что вспыхивает первое, то и правда.</a:t>
            </a:r>
          </a:p>
          <a:p>
            <a:pPr marL="0" indent="0">
              <a:buNone/>
            </a:pPr>
            <a:endParaRPr lang="ru-RU" dirty="0"/>
          </a:p>
        </p:txBody>
      </p:sp>
    </p:spTree>
    <p:extLst>
      <p:ext uri="{BB962C8B-B14F-4D97-AF65-F5344CB8AC3E}">
        <p14:creationId xmlns:p14="http://schemas.microsoft.com/office/powerpoint/2010/main" val="5913447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a:latin typeface="Cambria" panose="02040503050406030204" pitchFamily="18" charset="0"/>
              </a:rPr>
              <a:t>Упражнения  на  взаимодействие</a:t>
            </a:r>
            <a:endParaRPr lang="ru-RU" sz="2800" dirty="0">
              <a:latin typeface="Cambria" panose="02040503050406030204" pitchFamily="18" charset="0"/>
            </a:endParaRPr>
          </a:p>
        </p:txBody>
      </p:sp>
      <p:sp>
        <p:nvSpPr>
          <p:cNvPr id="3" name="Объект 2"/>
          <p:cNvSpPr>
            <a:spLocks noGrp="1"/>
          </p:cNvSpPr>
          <p:nvPr>
            <p:ph idx="1"/>
          </p:nvPr>
        </p:nvSpPr>
        <p:spPr>
          <a:xfrm>
            <a:off x="938464" y="2603499"/>
            <a:ext cx="9042150" cy="3713079"/>
          </a:xfrm>
        </p:spPr>
        <p:txBody>
          <a:bodyPr>
            <a:normAutofit fontScale="77500" lnSpcReduction="20000"/>
          </a:bodyPr>
          <a:lstStyle/>
          <a:p>
            <a:r>
              <a:rPr lang="ru-RU" sz="2600" dirty="0">
                <a:latin typeface="Cambria" panose="02040503050406030204" pitchFamily="18" charset="0"/>
              </a:rPr>
              <a:t>Задание 1. Разбиваемся на тройки и таким же образом, долго не думая, пытаемся изобразить: работающий вентилятор, бутерброд, кактус, жирафа. </a:t>
            </a:r>
          </a:p>
          <a:p>
            <a:r>
              <a:rPr lang="ru-RU" sz="2600" dirty="0">
                <a:latin typeface="Cambria" panose="02040503050406030204" pitchFamily="18" charset="0"/>
              </a:rPr>
              <a:t>Задание 2.  В парах можно сделать упражнение «кукловод», изображая кукол – марионеток и кукловода.</a:t>
            </a:r>
          </a:p>
          <a:p>
            <a:r>
              <a:rPr lang="ru-RU" sz="2600" dirty="0">
                <a:latin typeface="Cambria" panose="02040503050406030204" pitchFamily="18" charset="0"/>
              </a:rPr>
              <a:t>Задание 3. Упражнение на групповое взаимодействие  « Стоп кадр».</a:t>
            </a:r>
          </a:p>
          <a:p>
            <a:pPr marL="0" indent="0">
              <a:buNone/>
            </a:pPr>
            <a:r>
              <a:rPr lang="ru-RU" sz="2600" dirty="0">
                <a:latin typeface="Cambria" panose="02040503050406030204" pitchFamily="18" charset="0"/>
              </a:rPr>
              <a:t>Делимся на две большие группы.  В каждой группе распределяемся ,  кто на какой счет делает движение: на «раз»- выбегает один, замирая в позе, на «два» -  выбегает следующий и замирает в позе, продолжая картинку и т. д. В конце мы смотрим, какой стоп кадр получился, какое взаимодействие получилось и как мы друг друга понимаем.</a:t>
            </a:r>
          </a:p>
          <a:p>
            <a:pPr marL="0" indent="0">
              <a:buNone/>
            </a:pPr>
            <a:r>
              <a:rPr lang="ru-RU" sz="2600" b="1" dirty="0">
                <a:latin typeface="Cambria" panose="02040503050406030204" pitchFamily="18" charset="0"/>
              </a:rPr>
              <a:t> </a:t>
            </a:r>
            <a:endParaRPr lang="ru-RU" sz="2600" dirty="0">
              <a:latin typeface="Cambria" panose="02040503050406030204" pitchFamily="18" charset="0"/>
            </a:endParaRPr>
          </a:p>
          <a:p>
            <a:endParaRPr lang="ru-RU" dirty="0"/>
          </a:p>
        </p:txBody>
      </p:sp>
    </p:spTree>
    <p:extLst>
      <p:ext uri="{BB962C8B-B14F-4D97-AF65-F5344CB8AC3E}">
        <p14:creationId xmlns:p14="http://schemas.microsoft.com/office/powerpoint/2010/main" val="39436870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b="1" dirty="0">
                <a:latin typeface="Cambria" panose="02040503050406030204" pitchFamily="18" charset="0"/>
              </a:rPr>
              <a:t>Упражнения на развитие мышц </a:t>
            </a:r>
            <a:r>
              <a:rPr lang="ru-RU" sz="2800" b="1" dirty="0" smtClean="0">
                <a:latin typeface="Cambria" panose="02040503050406030204" pitchFamily="18" charset="0"/>
              </a:rPr>
              <a:t>лица</a:t>
            </a:r>
            <a:endParaRPr lang="ru-RU" sz="2800" dirty="0">
              <a:latin typeface="Cambria" panose="02040503050406030204" pitchFamily="18" charset="0"/>
            </a:endParaRPr>
          </a:p>
        </p:txBody>
      </p:sp>
      <p:sp>
        <p:nvSpPr>
          <p:cNvPr id="3" name="Объект 2"/>
          <p:cNvSpPr>
            <a:spLocks noGrp="1"/>
          </p:cNvSpPr>
          <p:nvPr>
            <p:ph idx="1"/>
          </p:nvPr>
        </p:nvSpPr>
        <p:spPr>
          <a:xfrm>
            <a:off x="914322" y="2394283"/>
            <a:ext cx="10455520" cy="3348789"/>
          </a:xfrm>
        </p:spPr>
        <p:txBody>
          <a:bodyPr>
            <a:noAutofit/>
          </a:bodyPr>
          <a:lstStyle/>
          <a:p>
            <a:pPr>
              <a:spcBef>
                <a:spcPts val="0"/>
              </a:spcBef>
            </a:pPr>
            <a:r>
              <a:rPr lang="ru-RU" sz="2000" dirty="0">
                <a:latin typeface="Cambria" panose="02040503050406030204" pitchFamily="18" charset="0"/>
              </a:rPr>
              <a:t>Задание 1. Смотря в маленькое зеркальце состроить всевозможные рожицы, делать это до тех пор, пока не устанут мышцы лица.</a:t>
            </a:r>
          </a:p>
          <a:p>
            <a:pPr>
              <a:spcBef>
                <a:spcPts val="0"/>
              </a:spcBef>
            </a:pPr>
            <a:r>
              <a:rPr lang="ru-RU" sz="2000" dirty="0">
                <a:latin typeface="Cambria" panose="02040503050406030204" pitchFamily="18" charset="0"/>
              </a:rPr>
              <a:t>Задание 2.  Убрать зеркальце и состроить рожицы своим товарищам и при этом не рассмеяться.</a:t>
            </a:r>
          </a:p>
          <a:p>
            <a:pPr>
              <a:spcBef>
                <a:spcPts val="0"/>
              </a:spcBef>
            </a:pPr>
            <a:r>
              <a:rPr lang="ru-RU" sz="2000" dirty="0">
                <a:latin typeface="Cambria" panose="02040503050406030204" pitchFamily="18" charset="0"/>
              </a:rPr>
              <a:t>Задание 3.  Смотря в зеркальце держать мышцами лица букву "А".</a:t>
            </a:r>
          </a:p>
          <a:p>
            <a:pPr>
              <a:spcBef>
                <a:spcPts val="0"/>
              </a:spcBef>
            </a:pPr>
            <a:r>
              <a:rPr lang="ru-RU" sz="2000" dirty="0">
                <a:latin typeface="Cambria" panose="02040503050406030204" pitchFamily="18" charset="0"/>
              </a:rPr>
              <a:t>Задание 4.  Смотря в зеркальце держать мышцами лица букву "О".</a:t>
            </a:r>
          </a:p>
          <a:p>
            <a:pPr>
              <a:spcBef>
                <a:spcPts val="0"/>
              </a:spcBef>
            </a:pPr>
            <a:r>
              <a:rPr lang="ru-RU" sz="2000" dirty="0">
                <a:latin typeface="Cambria" panose="02040503050406030204" pitchFamily="18" charset="0"/>
              </a:rPr>
              <a:t> Задание 5.  Смотря в зеркальце держать мышцами лица букву "У".</a:t>
            </a:r>
          </a:p>
          <a:p>
            <a:pPr>
              <a:spcBef>
                <a:spcPts val="0"/>
              </a:spcBef>
            </a:pPr>
            <a:r>
              <a:rPr lang="ru-RU" sz="2000" dirty="0">
                <a:latin typeface="Cambria" panose="02040503050406030204" pitchFamily="18" charset="0"/>
              </a:rPr>
              <a:t>Задание 6.  Смотря в зеркальце держать мышцами лица букву "Ы".</a:t>
            </a:r>
          </a:p>
          <a:p>
            <a:pPr>
              <a:spcBef>
                <a:spcPts val="0"/>
              </a:spcBef>
            </a:pPr>
            <a:r>
              <a:rPr lang="ru-RU" sz="2000" dirty="0">
                <a:latin typeface="Cambria" panose="02040503050406030204" pitchFamily="18" charset="0"/>
              </a:rPr>
              <a:t>Задание 7.Смотря в зеркальце, работаем  мышцами лица, чередуя буквы "А" и "О". </a:t>
            </a:r>
          </a:p>
          <a:p>
            <a:pPr>
              <a:spcBef>
                <a:spcPts val="0"/>
              </a:spcBef>
            </a:pPr>
            <a:r>
              <a:rPr lang="ru-RU" sz="2000" dirty="0">
                <a:latin typeface="Cambria" panose="02040503050406030204" pitchFamily="18" charset="0"/>
              </a:rPr>
              <a:t>Задание 8.  Смотря в зеркальце, работаем  мышцами лица, чередуя буквы "У" и "Ы". </a:t>
            </a:r>
          </a:p>
          <a:p>
            <a:pPr>
              <a:spcBef>
                <a:spcPts val="0"/>
              </a:spcBef>
            </a:pPr>
            <a:r>
              <a:rPr lang="ru-RU" sz="2000" dirty="0">
                <a:latin typeface="Cambria" panose="02040503050406030204" pitchFamily="18" charset="0"/>
              </a:rPr>
              <a:t>Задание 9.  Смотря в зеркальце, работаем  мышцами лица, чередуя буквы "А" и "Ы". </a:t>
            </a:r>
          </a:p>
          <a:p>
            <a:pPr>
              <a:spcBef>
                <a:spcPts val="0"/>
              </a:spcBef>
            </a:pPr>
            <a:r>
              <a:rPr lang="ru-RU" sz="2000" dirty="0">
                <a:latin typeface="Cambria" panose="02040503050406030204" pitchFamily="18" charset="0"/>
              </a:rPr>
              <a:t>Задание 10.Смотря в зеркальце, работаем  мышцами лица, чередуя буквы "У" и "О". </a:t>
            </a:r>
          </a:p>
          <a:p>
            <a:pPr>
              <a:spcBef>
                <a:spcPts val="0"/>
              </a:spcBef>
            </a:pPr>
            <a:endParaRPr lang="ru-RU" sz="2000" dirty="0">
              <a:latin typeface="Cambria" panose="02040503050406030204" pitchFamily="18" charset="0"/>
            </a:endParaRPr>
          </a:p>
        </p:txBody>
      </p:sp>
    </p:spTree>
    <p:extLst>
      <p:ext uri="{BB962C8B-B14F-4D97-AF65-F5344CB8AC3E}">
        <p14:creationId xmlns:p14="http://schemas.microsoft.com/office/powerpoint/2010/main" val="2330996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latin typeface="Cambria" panose="02040503050406030204" pitchFamily="18" charset="0"/>
              </a:rPr>
              <a:t>Методический комментарий:</a:t>
            </a:r>
            <a:endParaRPr lang="ru-RU" dirty="0"/>
          </a:p>
        </p:txBody>
      </p:sp>
      <p:sp>
        <p:nvSpPr>
          <p:cNvPr id="3" name="Объект 2"/>
          <p:cNvSpPr>
            <a:spLocks noGrp="1"/>
          </p:cNvSpPr>
          <p:nvPr>
            <p:ph idx="1"/>
          </p:nvPr>
        </p:nvSpPr>
        <p:spPr>
          <a:xfrm>
            <a:off x="565485" y="2519279"/>
            <a:ext cx="11285621" cy="4206374"/>
          </a:xfrm>
        </p:spPr>
        <p:txBody>
          <a:bodyPr>
            <a:noAutofit/>
          </a:bodyPr>
          <a:lstStyle/>
          <a:p>
            <a:pPr marL="0" indent="0">
              <a:spcBef>
                <a:spcPts val="0"/>
              </a:spcBef>
              <a:buNone/>
            </a:pPr>
            <a:r>
              <a:rPr lang="ru-RU" sz="2000" smtClean="0">
                <a:latin typeface="Cambria" panose="02040503050406030204" pitchFamily="18" charset="0"/>
              </a:rPr>
              <a:t>   Все </a:t>
            </a:r>
            <a:r>
              <a:rPr lang="ru-RU" sz="2000" dirty="0">
                <a:latin typeface="Cambria" panose="02040503050406030204" pitchFamily="18" charset="0"/>
              </a:rPr>
              <a:t>упражнения желательно делать, смотря в зеркало для того</a:t>
            </a:r>
            <a:r>
              <a:rPr lang="ru-RU" sz="2000" dirty="0" smtClean="0">
                <a:latin typeface="Cambria" panose="02040503050406030204" pitchFamily="18" charset="0"/>
              </a:rPr>
              <a:t>, чтобы </a:t>
            </a:r>
            <a:r>
              <a:rPr lang="ru-RU" sz="2000" dirty="0">
                <a:latin typeface="Cambria" panose="02040503050406030204" pitchFamily="18" charset="0"/>
              </a:rPr>
              <a:t>физически увидеть и прочувствовать работу мышц лица, особенно, когда работаем с чередованием "У" и "О". Все буквы проговаривать звуком, проговаривать надо вслух и громко.</a:t>
            </a:r>
          </a:p>
          <a:p>
            <a:pPr marL="0" indent="0">
              <a:spcBef>
                <a:spcPts val="0"/>
              </a:spcBef>
              <a:buNone/>
            </a:pPr>
            <a:r>
              <a:rPr lang="ru-RU" sz="2000" dirty="0">
                <a:latin typeface="Cambria" panose="02040503050406030204" pitchFamily="18" charset="0"/>
              </a:rPr>
              <a:t>Все упражнения делаются до тех пор, пока не устанут мышцы лица.  Когда держим букву "А", не обязательно очень широко раскрывать рот, так можно от усердия вывихнуть челюсть, своеобразная техника безопасности. </a:t>
            </a:r>
          </a:p>
          <a:p>
            <a:pPr marL="0" indent="0">
              <a:spcBef>
                <a:spcPts val="0"/>
              </a:spcBef>
              <a:buNone/>
            </a:pPr>
            <a:r>
              <a:rPr lang="ru-RU" sz="2000" dirty="0">
                <a:latin typeface="Cambria" panose="02040503050406030204" pitchFamily="18" charset="0"/>
              </a:rPr>
              <a:t>В процессе репетиционной работы можно протанцевать свои номера с разными масками.</a:t>
            </a:r>
          </a:p>
          <a:p>
            <a:pPr marL="0" indent="0">
              <a:spcBef>
                <a:spcPts val="0"/>
              </a:spcBef>
              <a:buNone/>
            </a:pPr>
            <a:r>
              <a:rPr lang="ru-RU" sz="2000" dirty="0">
                <a:latin typeface="Cambria" panose="02040503050406030204" pitchFamily="18" charset="0"/>
              </a:rPr>
              <a:t>Танцуя одну из постановок, дети держат звук "А" от начала и до конца танца. Следующий танцевальный кусок мы отрабатывается со звуком "О", следующий со звуком "У", далее со звуком "Ы".</a:t>
            </a:r>
          </a:p>
          <a:p>
            <a:pPr marL="0" indent="0">
              <a:spcBef>
                <a:spcPts val="0"/>
              </a:spcBef>
              <a:buNone/>
            </a:pPr>
            <a:r>
              <a:rPr lang="ru-RU" sz="2000" dirty="0">
                <a:latin typeface="Cambria" panose="02040503050406030204" pitchFamily="18" charset="0"/>
              </a:rPr>
              <a:t>Впоследствии, можно включить в зависимости от характера танцевального номера маски</a:t>
            </a:r>
            <a:r>
              <a:rPr lang="ru-RU" sz="2000" dirty="0" smtClean="0">
                <a:latin typeface="Cambria" panose="02040503050406030204" pitchFamily="18" charset="0"/>
              </a:rPr>
              <a:t>: "</a:t>
            </a:r>
            <a:r>
              <a:rPr lang="ru-RU" sz="2000" dirty="0">
                <a:latin typeface="Cambria" panose="02040503050406030204" pitchFamily="18" charset="0"/>
              </a:rPr>
              <a:t>Улыбка</a:t>
            </a:r>
            <a:r>
              <a:rPr lang="ru-RU" sz="2000" dirty="0" smtClean="0">
                <a:latin typeface="Cambria" panose="02040503050406030204" pitchFamily="18" charset="0"/>
              </a:rPr>
              <a:t>", "</a:t>
            </a:r>
            <a:r>
              <a:rPr lang="ru-RU" sz="2000" dirty="0">
                <a:latin typeface="Cambria" panose="02040503050406030204" pitchFamily="18" charset="0"/>
              </a:rPr>
              <a:t>Удивление", "Испуг</a:t>
            </a:r>
            <a:r>
              <a:rPr lang="ru-RU" sz="2000" dirty="0" smtClean="0">
                <a:latin typeface="Cambria" panose="02040503050406030204" pitchFamily="18" charset="0"/>
              </a:rPr>
              <a:t>", Плач", </a:t>
            </a:r>
          </a:p>
          <a:p>
            <a:pPr marL="0" indent="0">
              <a:spcBef>
                <a:spcPts val="0"/>
              </a:spcBef>
              <a:buNone/>
            </a:pPr>
            <a:r>
              <a:rPr lang="ru-RU" sz="2000" dirty="0" smtClean="0">
                <a:latin typeface="Cambria" panose="02040503050406030204" pitchFamily="18" charset="0"/>
              </a:rPr>
              <a:t>"</a:t>
            </a:r>
            <a:r>
              <a:rPr lang="ru-RU" sz="2000" dirty="0">
                <a:latin typeface="Cambria" panose="02040503050406030204" pitchFamily="18" charset="0"/>
              </a:rPr>
              <a:t>Злость".</a:t>
            </a:r>
          </a:p>
          <a:p>
            <a:endParaRPr lang="ru-RU" sz="2000" dirty="0">
              <a:latin typeface="Cambria" panose="02040503050406030204" pitchFamily="18" charset="0"/>
            </a:endParaRPr>
          </a:p>
        </p:txBody>
      </p:sp>
    </p:spTree>
    <p:extLst>
      <p:ext uri="{BB962C8B-B14F-4D97-AF65-F5344CB8AC3E}">
        <p14:creationId xmlns:p14="http://schemas.microsoft.com/office/powerpoint/2010/main" val="29311940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latin typeface="Cambria" panose="02040503050406030204" pitchFamily="18" charset="0"/>
              </a:rPr>
              <a:t>Методический комментарий:</a:t>
            </a:r>
            <a:endParaRPr lang="ru-RU" dirty="0">
              <a:latin typeface="Cambria" panose="02040503050406030204" pitchFamily="18" charset="0"/>
            </a:endParaRPr>
          </a:p>
        </p:txBody>
      </p:sp>
      <p:sp>
        <p:nvSpPr>
          <p:cNvPr id="3" name="Объект 2"/>
          <p:cNvSpPr>
            <a:spLocks noGrp="1"/>
          </p:cNvSpPr>
          <p:nvPr>
            <p:ph idx="1"/>
          </p:nvPr>
        </p:nvSpPr>
        <p:spPr/>
        <p:txBody>
          <a:bodyPr>
            <a:noAutofit/>
          </a:bodyPr>
          <a:lstStyle/>
          <a:p>
            <a:r>
              <a:rPr lang="ru-RU" sz="2000" dirty="0" smtClean="0">
                <a:latin typeface="Cambria" panose="02040503050406030204" pitchFamily="18" charset="0"/>
              </a:rPr>
              <a:t>Важно</a:t>
            </a:r>
            <a:r>
              <a:rPr lang="ru-RU" sz="2000" dirty="0">
                <a:latin typeface="Cambria" panose="02040503050406030204" pitchFamily="18" charset="0"/>
              </a:rPr>
              <a:t>, чтобы дети держали звук или маску на протяжении всей танцевальной комбинации или номера, чтобы уставали мышцы лица.  Детям - этот процесс очень интересен, все проходит довольно весело. Кто не выдерживает и начинает смеяться. Со временем включается механизм ассоциаций. В процессе выступления на сцене, они вспоминают этот веселый момент на уроке, маску, которая у них ассоциируется именно с этим танцевальным номером, естественно передавая те или иные эмоции. Занятия по развитию мышц лица обогащают исполнительское мастерство детей, мышцы лица делаются более свободными, улыбка естественной. Это дает максимальную свободу для техничного исполнения номера.</a:t>
            </a:r>
          </a:p>
          <a:p>
            <a:pPr marL="0" indent="0">
              <a:buNone/>
            </a:pPr>
            <a:endParaRPr lang="ru-RU" sz="2000" dirty="0">
              <a:latin typeface="Cambria" panose="02040503050406030204" pitchFamily="18" charset="0"/>
            </a:endParaRPr>
          </a:p>
        </p:txBody>
      </p:sp>
    </p:spTree>
    <p:extLst>
      <p:ext uri="{BB962C8B-B14F-4D97-AF65-F5344CB8AC3E}">
        <p14:creationId xmlns:p14="http://schemas.microsoft.com/office/powerpoint/2010/main" val="2876580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Cambria" panose="02040503050406030204" pitchFamily="18" charset="0"/>
              </a:rPr>
              <a:t>«Игровые технологии» </a:t>
            </a:r>
            <a:endParaRPr lang="ru-RU" dirty="0">
              <a:latin typeface="Cambria" panose="02040503050406030204" pitchFamily="18" charset="0"/>
            </a:endParaRPr>
          </a:p>
        </p:txBody>
      </p:sp>
      <p:sp>
        <p:nvSpPr>
          <p:cNvPr id="3" name="Объект 2"/>
          <p:cNvSpPr>
            <a:spLocks noGrp="1"/>
          </p:cNvSpPr>
          <p:nvPr>
            <p:ph idx="1"/>
          </p:nvPr>
        </p:nvSpPr>
        <p:spPr>
          <a:xfrm>
            <a:off x="1154954" y="2346159"/>
            <a:ext cx="9204157" cy="4644189"/>
          </a:xfrm>
        </p:spPr>
        <p:txBody>
          <a:bodyPr>
            <a:normAutofit/>
          </a:bodyPr>
          <a:lstStyle/>
          <a:p>
            <a:r>
              <a:rPr lang="ru-RU" sz="2000" dirty="0">
                <a:latin typeface="Cambria" panose="02040503050406030204" pitchFamily="18" charset="0"/>
              </a:rPr>
              <a:t>Большую роль в коллективе имеет доброжелательная обстановка. Чувство доброты, эмоциональная  комфортность в данной среде воспитывается делами. Важно, чтобы каждый </a:t>
            </a:r>
            <a:r>
              <a:rPr lang="ru-RU" sz="2000" dirty="0" smtClean="0">
                <a:latin typeface="Cambria" panose="02040503050406030204" pitchFamily="18" charset="0"/>
              </a:rPr>
              <a:t>обучающийся </a:t>
            </a:r>
            <a:r>
              <a:rPr lang="ru-RU" sz="2000" dirty="0">
                <a:latin typeface="Cambria" panose="02040503050406030204" pitchFamily="18" charset="0"/>
              </a:rPr>
              <a:t>мог расслабиться и почувствовать внутреннюю психологическую свободу и умел доверять своим товарищам</a:t>
            </a:r>
            <a:r>
              <a:rPr lang="ru-RU" sz="2000" dirty="0" smtClean="0">
                <a:latin typeface="Cambria" panose="02040503050406030204" pitchFamily="18" charset="0"/>
              </a:rPr>
              <a:t>. Детское </a:t>
            </a:r>
            <a:r>
              <a:rPr lang="ru-RU" sz="2000" dirty="0">
                <a:latin typeface="Cambria" panose="02040503050406030204" pitchFamily="18" charset="0"/>
              </a:rPr>
              <a:t>творчество тесно связано с игрой, с поиском нового интересного и необычного, и, способствует больше саморазвитию ребенка, чем самореализации. В процессе творчества, как и в игре, ребенок стремится опробовать разные роли. Система творческих заданий помогает детям войти в образное содержание выбранной роли, а перевод образа из одного художественного ряда в другой уйти от общих шаблонов и развить ассоциативное мышление. Построение заданий от частного к общему предполагает общение детей по поводу созданного, то есть его исполнения и восприятия.</a:t>
            </a:r>
          </a:p>
          <a:p>
            <a:endParaRPr lang="ru-RU" dirty="0"/>
          </a:p>
        </p:txBody>
      </p:sp>
    </p:spTree>
    <p:extLst>
      <p:ext uri="{BB962C8B-B14F-4D97-AF65-F5344CB8AC3E}">
        <p14:creationId xmlns:p14="http://schemas.microsoft.com/office/powerpoint/2010/main" val="3512931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54954" y="973668"/>
            <a:ext cx="8915478" cy="397932"/>
          </a:xfrm>
        </p:spPr>
        <p:txBody>
          <a:bodyPr/>
          <a:lstStyle/>
          <a:p>
            <a:r>
              <a:rPr lang="ru-RU" b="1" dirty="0" smtClean="0">
                <a:latin typeface="Cambria" panose="02040503050406030204" pitchFamily="18" charset="0"/>
              </a:rPr>
              <a:t/>
            </a:r>
            <a:br>
              <a:rPr lang="ru-RU" b="1" dirty="0" smtClean="0">
                <a:latin typeface="Cambria" panose="02040503050406030204" pitchFamily="18" charset="0"/>
              </a:rPr>
            </a:br>
            <a:r>
              <a:rPr lang="ru-RU" b="1" dirty="0" smtClean="0">
                <a:latin typeface="Cambria" panose="02040503050406030204" pitchFamily="18" charset="0"/>
              </a:rPr>
              <a:t>Упражнения </a:t>
            </a:r>
            <a:r>
              <a:rPr lang="ru-RU" b="1" dirty="0">
                <a:latin typeface="Cambria" panose="02040503050406030204" pitchFamily="18" charset="0"/>
              </a:rPr>
              <a:t>на доверие и </a:t>
            </a:r>
            <a:r>
              <a:rPr lang="ru-RU" b="1" dirty="0" smtClean="0">
                <a:latin typeface="Cambria" panose="02040503050406030204" pitchFamily="18" charset="0"/>
              </a:rPr>
              <a:t>релаксацию</a:t>
            </a:r>
            <a:br>
              <a:rPr lang="ru-RU" b="1" dirty="0" smtClean="0">
                <a:latin typeface="Cambria" panose="02040503050406030204" pitchFamily="18" charset="0"/>
              </a:rPr>
            </a:br>
            <a:r>
              <a:rPr lang="ru-RU" sz="1800" b="1" dirty="0" smtClean="0">
                <a:latin typeface="Cambria" panose="02040503050406030204" pitchFamily="18" charset="0"/>
              </a:rPr>
              <a:t/>
            </a:r>
            <a:br>
              <a:rPr lang="ru-RU" sz="1800" b="1" dirty="0" smtClean="0">
                <a:latin typeface="Cambria" panose="02040503050406030204" pitchFamily="18" charset="0"/>
              </a:rPr>
            </a:br>
            <a:r>
              <a:rPr lang="ru-RU" sz="1800" dirty="0" smtClean="0"/>
              <a:t>В </a:t>
            </a:r>
            <a:r>
              <a:rPr lang="ru-RU" sz="1800" dirty="0"/>
              <a:t>процессе выполнения приведенных ниже упражнений дети обретают доверие друг к другу, становятся спокойнее и внимательнее.</a:t>
            </a:r>
            <a:r>
              <a:rPr lang="ru-RU" dirty="0"/>
              <a:t/>
            </a:r>
            <a:br>
              <a:rPr lang="ru-RU" dirty="0"/>
            </a:br>
            <a:endParaRPr lang="ru-RU" dirty="0">
              <a:latin typeface="Cambria" panose="02040503050406030204" pitchFamily="18" charset="0"/>
            </a:endParaRPr>
          </a:p>
        </p:txBody>
      </p:sp>
      <p:sp>
        <p:nvSpPr>
          <p:cNvPr id="3" name="Объект 2"/>
          <p:cNvSpPr>
            <a:spLocks noGrp="1"/>
          </p:cNvSpPr>
          <p:nvPr>
            <p:ph idx="1"/>
          </p:nvPr>
        </p:nvSpPr>
        <p:spPr>
          <a:xfrm>
            <a:off x="799682" y="2093496"/>
            <a:ext cx="9270750" cy="4993104"/>
          </a:xfrm>
        </p:spPr>
        <p:txBody>
          <a:bodyPr>
            <a:normAutofit fontScale="25000" lnSpcReduction="20000"/>
          </a:bodyPr>
          <a:lstStyle/>
          <a:p>
            <a:pPr marL="0" indent="0">
              <a:buNone/>
            </a:pPr>
            <a:endParaRPr lang="ru-RU" dirty="0"/>
          </a:p>
          <a:p>
            <a:pPr lvl="0">
              <a:lnSpc>
                <a:spcPct val="120000"/>
              </a:lnSpc>
            </a:pPr>
            <a:r>
              <a:rPr lang="ru-RU" sz="8000" b="1" i="1" dirty="0">
                <a:latin typeface="Cambria" panose="02040503050406030204" pitchFamily="18" charset="0"/>
              </a:rPr>
              <a:t>Дети выстраиваются таким образом, чтобы один стоял спиной к тем, кто будет его ловить. </a:t>
            </a:r>
          </a:p>
          <a:p>
            <a:pPr marL="0" indent="0">
              <a:lnSpc>
                <a:spcPct val="120000"/>
              </a:lnSpc>
              <a:buNone/>
            </a:pPr>
            <a:r>
              <a:rPr lang="ru-RU" sz="8000" dirty="0">
                <a:latin typeface="Cambria" panose="02040503050406030204" pitchFamily="18" charset="0"/>
              </a:rPr>
              <a:t>За его спиной 4-5 человек договариваются, кто будет держать голову, кто ловит лопатки, кто "мягкое место" </a:t>
            </a:r>
            <a:r>
              <a:rPr lang="ru-RU" sz="8000" dirty="0" err="1">
                <a:latin typeface="Cambria" panose="02040503050406030204" pitchFamily="18" charset="0"/>
              </a:rPr>
              <a:t>падющего</a:t>
            </a:r>
            <a:r>
              <a:rPr lang="ru-RU" sz="8000" dirty="0">
                <a:latin typeface="Cambria" panose="02040503050406030204" pitchFamily="18" charset="0"/>
              </a:rPr>
              <a:t>. Задача падающего назад, доверить себя другим детям, и упасть "столбиком", не прогибаясь.</a:t>
            </a:r>
          </a:p>
          <a:p>
            <a:pPr>
              <a:lnSpc>
                <a:spcPct val="120000"/>
              </a:lnSpc>
            </a:pPr>
            <a:r>
              <a:rPr lang="ru-RU" sz="8000" b="1" i="1" dirty="0">
                <a:latin typeface="Cambria" panose="02040503050406030204" pitchFamily="18" charset="0"/>
              </a:rPr>
              <a:t>Методический комментарий: </a:t>
            </a:r>
            <a:r>
              <a:rPr lang="ru-RU" sz="8000" dirty="0">
                <a:latin typeface="Cambria" panose="02040503050406030204" pitchFamily="18" charset="0"/>
              </a:rPr>
              <a:t>это упражнение можно использовать не только для развития доверия, но и как тест на доверие. По моим наблюдениям, дети, малообщительные в коллективе, не очень доверяют своим товарищам, а ребята, имеющие задатки лидера. падают, не </a:t>
            </a:r>
            <a:r>
              <a:rPr lang="ru-RU" sz="8000" dirty="0" smtClean="0">
                <a:latin typeface="Cambria" panose="02040503050406030204" pitchFamily="18" charset="0"/>
              </a:rPr>
              <a:t>раздумывая.                                                                                                                                 В </a:t>
            </a:r>
            <a:r>
              <a:rPr lang="ru-RU" sz="8000" dirty="0">
                <a:latin typeface="Cambria" panose="02040503050406030204" pitchFamily="18" charset="0"/>
              </a:rPr>
              <a:t>старшем возрасте, когда дети физически сильнее, можно использовать падение со стула. Те, кто ловит должны четко исполнять свои роли ловящих, неся чувство ответственности за товарища</a:t>
            </a:r>
            <a:r>
              <a:rPr lang="ru-RU" sz="8000" dirty="0" smtClean="0">
                <a:latin typeface="Cambria" panose="02040503050406030204" pitchFamily="18" charset="0"/>
              </a:rPr>
              <a:t>.</a:t>
            </a:r>
            <a:endParaRPr lang="ru-RU" sz="8000" dirty="0">
              <a:latin typeface="Cambria" panose="02040503050406030204" pitchFamily="18" charset="0"/>
            </a:endParaRPr>
          </a:p>
          <a:p>
            <a:endParaRPr lang="ru-RU" sz="8000" dirty="0">
              <a:latin typeface="Cambria" panose="02040503050406030204" pitchFamily="18" charset="0"/>
            </a:endParaRPr>
          </a:p>
        </p:txBody>
      </p:sp>
    </p:spTree>
    <p:extLst>
      <p:ext uri="{BB962C8B-B14F-4D97-AF65-F5344CB8AC3E}">
        <p14:creationId xmlns:p14="http://schemas.microsoft.com/office/powerpoint/2010/main" val="1606847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06038" y="2197769"/>
            <a:ext cx="8825659" cy="4660231"/>
          </a:xfrm>
        </p:spPr>
        <p:txBody>
          <a:bodyPr>
            <a:normAutofit lnSpcReduction="10000"/>
          </a:bodyPr>
          <a:lstStyle/>
          <a:p>
            <a:pPr lvl="0"/>
            <a:r>
              <a:rPr lang="ru-RU" sz="2000" b="1" i="1" dirty="0">
                <a:latin typeface="Cambria" panose="02040503050406030204" pitchFamily="18" charset="0"/>
              </a:rPr>
              <a:t>Дети лежат на полу на спине,  ноги и руки раскрыты в сторону.</a:t>
            </a:r>
            <a:endParaRPr lang="ru-RU" sz="2000" b="1" dirty="0">
              <a:latin typeface="Cambria" panose="02040503050406030204" pitchFamily="18" charset="0"/>
            </a:endParaRPr>
          </a:p>
          <a:p>
            <a:pPr marL="0" indent="0">
              <a:spcBef>
                <a:spcPts val="0"/>
              </a:spcBef>
              <a:buNone/>
            </a:pPr>
            <a:r>
              <a:rPr lang="ru-RU" sz="2000" i="1" dirty="0">
                <a:latin typeface="Cambria" panose="02040503050406030204" pitchFamily="18" charset="0"/>
              </a:rPr>
              <a:t>Задание 1.</a:t>
            </a:r>
          </a:p>
          <a:p>
            <a:pPr marL="0" indent="0">
              <a:spcBef>
                <a:spcPts val="0"/>
              </a:spcBef>
              <a:buNone/>
            </a:pPr>
            <a:r>
              <a:rPr lang="ru-RU" sz="2000" dirty="0">
                <a:latin typeface="Cambria" panose="02040503050406030204" pitchFamily="18" charset="0"/>
              </a:rPr>
              <a:t>Надо представить себя разбитым яйцом в состоянии, когда желток смешался с белком и получилась расплывающаяся и растекающаяся масса непонятно чего.</a:t>
            </a:r>
          </a:p>
          <a:p>
            <a:pPr marL="0" indent="0">
              <a:spcBef>
                <a:spcPts val="0"/>
              </a:spcBef>
              <a:buNone/>
            </a:pPr>
            <a:r>
              <a:rPr lang="ru-RU" sz="2000" i="1" dirty="0">
                <a:latin typeface="Cambria" panose="02040503050406030204" pitchFamily="18" charset="0"/>
              </a:rPr>
              <a:t>Задание 2.</a:t>
            </a:r>
          </a:p>
          <a:p>
            <a:pPr marL="0" indent="0">
              <a:spcBef>
                <a:spcPts val="0"/>
              </a:spcBef>
              <a:buNone/>
            </a:pPr>
            <a:r>
              <a:rPr lang="ru-RU" sz="2000" dirty="0">
                <a:latin typeface="Cambria" panose="02040503050406030204" pitchFamily="18" charset="0"/>
              </a:rPr>
              <a:t>Надо представить себя разбитым яйцом в состоянии, когда желток остался круглым, а белок растекся.</a:t>
            </a:r>
          </a:p>
          <a:p>
            <a:pPr marL="0" indent="0">
              <a:spcBef>
                <a:spcPts val="0"/>
              </a:spcBef>
              <a:buNone/>
            </a:pPr>
            <a:r>
              <a:rPr lang="ru-RU" sz="2000" i="1" dirty="0">
                <a:latin typeface="Cambria" panose="02040503050406030204" pitchFamily="18" charset="0"/>
              </a:rPr>
              <a:t>Задание 3.</a:t>
            </a:r>
          </a:p>
          <a:p>
            <a:pPr marL="0" indent="0">
              <a:spcBef>
                <a:spcPts val="0"/>
              </a:spcBef>
              <a:buNone/>
            </a:pPr>
            <a:r>
              <a:rPr lang="ru-RU" sz="2000" dirty="0">
                <a:latin typeface="Cambria" panose="02040503050406030204" pitchFamily="18" charset="0"/>
              </a:rPr>
              <a:t>Надо представить себя разбитым яйцом в состоянии, когда яйцо внезапно разбили на раскаленную сковороду.</a:t>
            </a:r>
          </a:p>
          <a:p>
            <a:r>
              <a:rPr lang="ru-RU" sz="2000" b="1" i="1" dirty="0">
                <a:latin typeface="Cambria" panose="02040503050406030204" pitchFamily="18" charset="0"/>
              </a:rPr>
              <a:t>Методический комментарий:  </a:t>
            </a:r>
            <a:r>
              <a:rPr lang="ru-RU" sz="2000" dirty="0">
                <a:latin typeface="Cambria" panose="02040503050406030204" pitchFamily="18" charset="0"/>
              </a:rPr>
              <a:t>умение расслабляться поможет впоследствии снять физические зажимы на сцене. А последнее задание, как правило, вызывает бурю эмоций. Можно дать возможность детям </a:t>
            </a:r>
            <a:r>
              <a:rPr lang="ru-RU" sz="2000" dirty="0" err="1">
                <a:latin typeface="Cambria" panose="02040503050406030204" pitchFamily="18" charset="0"/>
              </a:rPr>
              <a:t>поочереди</a:t>
            </a:r>
            <a:r>
              <a:rPr lang="ru-RU" sz="2000" dirty="0">
                <a:latin typeface="Cambria" panose="02040503050406030204" pitchFamily="18" charset="0"/>
              </a:rPr>
              <a:t> понаблюдать за фантазией друзей.</a:t>
            </a:r>
          </a:p>
          <a:p>
            <a:endParaRPr lang="ru-RU" dirty="0"/>
          </a:p>
        </p:txBody>
      </p:sp>
    </p:spTree>
    <p:extLst>
      <p:ext uri="{BB962C8B-B14F-4D97-AF65-F5344CB8AC3E}">
        <p14:creationId xmlns:p14="http://schemas.microsoft.com/office/powerpoint/2010/main" val="1673035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890337" y="2153653"/>
            <a:ext cx="9090277" cy="4704347"/>
          </a:xfrm>
        </p:spPr>
        <p:txBody>
          <a:bodyPr>
            <a:normAutofit fontScale="70000" lnSpcReduction="20000"/>
          </a:bodyPr>
          <a:lstStyle/>
          <a:p>
            <a:pPr lvl="0"/>
            <a:r>
              <a:rPr lang="ru-RU" sz="3200" b="1" i="1" dirty="0">
                <a:latin typeface="Cambria" panose="02040503050406030204" pitchFamily="18" charset="0"/>
              </a:rPr>
              <a:t>Дети делятся на пары.</a:t>
            </a:r>
            <a:endParaRPr lang="ru-RU" sz="3200" b="1" dirty="0">
              <a:latin typeface="Cambria" panose="02040503050406030204" pitchFamily="18" charset="0"/>
            </a:endParaRPr>
          </a:p>
          <a:p>
            <a:pPr marL="0" indent="0">
              <a:buNone/>
            </a:pPr>
            <a:r>
              <a:rPr lang="ru-RU" sz="3200" dirty="0">
                <a:latin typeface="Cambria" panose="02040503050406030204" pitchFamily="18" charset="0"/>
              </a:rPr>
              <a:t>Задание 1.Один лежит на полу и представляет себя расплывшимся яйцом. Другой входит в роль скульптора и лепит  лежащего, представляя его в роли пластилина или песка, как дети часто это делают на пляже. Начинает с ног, аккуратно проходя коленные чашечки, переходит на руки, вылепливая каждый пальчик, заканчивает головой. Потом дети меняются местами</a:t>
            </a:r>
            <a:r>
              <a:rPr lang="ru-RU" sz="3200" dirty="0" smtClean="0">
                <a:latin typeface="Cambria" panose="02040503050406030204" pitchFamily="18" charset="0"/>
              </a:rPr>
              <a:t>.</a:t>
            </a:r>
            <a:endParaRPr lang="ru-RU" sz="3200" dirty="0">
              <a:latin typeface="Cambria" panose="02040503050406030204" pitchFamily="18" charset="0"/>
            </a:endParaRPr>
          </a:p>
          <a:p>
            <a:r>
              <a:rPr lang="ru-RU" sz="3200" b="1" i="1" dirty="0">
                <a:latin typeface="Cambria" panose="02040503050406030204" pitchFamily="18" charset="0"/>
              </a:rPr>
              <a:t>Методический комментарий: </a:t>
            </a:r>
            <a:r>
              <a:rPr lang="ru-RU" sz="3200" dirty="0">
                <a:latin typeface="Cambria" panose="02040503050406030204" pitchFamily="18" charset="0"/>
              </a:rPr>
              <a:t>помимо релаксации, это упражнение  развивает доверие того, кого лепят, к тому, кто лепит. Дети учатся доверять друг другу через физические ощущения. Это упражнение является начальным тренингом в технике контактной импровизации. Упражнение не такое скучное, как кажется с первого раза. У всех, практически, деток присутствует чувство щекотки, они начинают хихикать, </a:t>
            </a:r>
            <a:r>
              <a:rPr lang="ru-RU" sz="3200" dirty="0" smtClean="0">
                <a:latin typeface="Cambria" panose="02040503050406030204" pitchFamily="18" charset="0"/>
              </a:rPr>
              <a:t>в такие </a:t>
            </a:r>
            <a:r>
              <a:rPr lang="ru-RU" sz="3200" dirty="0">
                <a:latin typeface="Cambria" panose="02040503050406030204" pitchFamily="18" charset="0"/>
              </a:rPr>
              <a:t>моменты снимается психологическое напряжение между мало общающимися детьми.</a:t>
            </a:r>
          </a:p>
          <a:p>
            <a:endParaRPr lang="ru-RU" dirty="0"/>
          </a:p>
        </p:txBody>
      </p:sp>
    </p:spTree>
    <p:extLst>
      <p:ext uri="{BB962C8B-B14F-4D97-AF65-F5344CB8AC3E}">
        <p14:creationId xmlns:p14="http://schemas.microsoft.com/office/powerpoint/2010/main" val="809903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866274" y="2603499"/>
            <a:ext cx="9114339" cy="3761205"/>
          </a:xfrm>
        </p:spPr>
        <p:txBody>
          <a:bodyPr>
            <a:normAutofit/>
          </a:bodyPr>
          <a:lstStyle/>
          <a:p>
            <a:pPr marL="0" indent="0">
              <a:buNone/>
            </a:pPr>
            <a:r>
              <a:rPr lang="ru-RU" sz="2000" dirty="0">
                <a:latin typeface="Cambria" panose="02040503050406030204" pitchFamily="18" charset="0"/>
              </a:rPr>
              <a:t>Задание 2.</a:t>
            </a:r>
          </a:p>
          <a:p>
            <a:pPr marL="0" indent="0">
              <a:buNone/>
            </a:pPr>
            <a:r>
              <a:rPr lang="ru-RU" sz="2000" dirty="0">
                <a:latin typeface="Cambria" panose="02040503050406030204" pitchFamily="18" charset="0"/>
              </a:rPr>
              <a:t>И.П. то же. Теперь, стоящий отрывает медленно от пола </a:t>
            </a:r>
            <a:r>
              <a:rPr lang="ru-RU" sz="2000" dirty="0" err="1">
                <a:latin typeface="Cambria" panose="02040503050406030204" pitchFamily="18" charset="0"/>
              </a:rPr>
              <a:t>поочереди</a:t>
            </a:r>
            <a:r>
              <a:rPr lang="ru-RU" sz="2000" dirty="0">
                <a:latin typeface="Cambria" panose="02040503050406030204" pitchFamily="18" charset="0"/>
              </a:rPr>
              <a:t> ноги, руки, а потом и голову лежащего от пола, пытаясь почувствовать, насколько лежащий расслабил эту часть тела. А тот, который лежит, пытается максимально расслабиться и довериться стоящему. </a:t>
            </a:r>
          </a:p>
          <a:p>
            <a:r>
              <a:rPr lang="ru-RU" sz="2000" b="1" i="1" dirty="0">
                <a:latin typeface="Cambria" panose="02040503050406030204" pitchFamily="18" charset="0"/>
              </a:rPr>
              <a:t>Методический комментарий:</a:t>
            </a:r>
            <a:r>
              <a:rPr lang="ru-RU" sz="2000" dirty="0">
                <a:latin typeface="Cambria" panose="02040503050406030204" pitchFamily="18" charset="0"/>
              </a:rPr>
              <a:t> если лежащему удаются хорошо расслабиться, дети удивляются особенно тому, что голова бывает такой тяжелой.</a:t>
            </a:r>
          </a:p>
          <a:p>
            <a:pPr marL="0" indent="0">
              <a:buNone/>
            </a:pPr>
            <a:r>
              <a:rPr lang="ru-RU" sz="2000" dirty="0">
                <a:latin typeface="Cambria" panose="02040503050406030204" pitchFamily="18" charset="0"/>
              </a:rPr>
              <a:t> </a:t>
            </a:r>
          </a:p>
        </p:txBody>
      </p:sp>
    </p:spTree>
    <p:extLst>
      <p:ext uri="{BB962C8B-B14F-4D97-AF65-F5344CB8AC3E}">
        <p14:creationId xmlns:p14="http://schemas.microsoft.com/office/powerpoint/2010/main" val="3107649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1154954" y="2362867"/>
            <a:ext cx="9330908" cy="4254501"/>
          </a:xfrm>
        </p:spPr>
        <p:txBody>
          <a:bodyPr>
            <a:normAutofit/>
          </a:bodyPr>
          <a:lstStyle/>
          <a:p>
            <a:pPr lvl="0"/>
            <a:r>
              <a:rPr lang="ru-RU" sz="2200" b="1" i="1" dirty="0">
                <a:latin typeface="Cambria" panose="02040503050406030204" pitchFamily="18" charset="0"/>
              </a:rPr>
              <a:t>Дети сидят на полу в свободной удобной позе.</a:t>
            </a:r>
            <a:endParaRPr lang="ru-RU" sz="2200" b="1" dirty="0">
              <a:latin typeface="Cambria" panose="02040503050406030204" pitchFamily="18" charset="0"/>
            </a:endParaRPr>
          </a:p>
          <a:p>
            <a:pPr marL="0" indent="0">
              <a:buNone/>
            </a:pPr>
            <a:r>
              <a:rPr lang="ru-RU" sz="2200" dirty="0">
                <a:latin typeface="Cambria" panose="02040503050406030204" pitchFamily="18" charset="0"/>
              </a:rPr>
              <a:t>Делается глубокий вдох, взгляд в потолок, на выдохе голова опускается подбородком на грудь, при этом максимально расслабляются мышцы шеи и есть ощущение, что за головой тянется верхний отдел позвоночника. Это упражнение делается раз 7-8. </a:t>
            </a:r>
          </a:p>
          <a:p>
            <a:r>
              <a:rPr lang="ru-RU" sz="2200" b="1" i="1" dirty="0">
                <a:latin typeface="Cambria" panose="02040503050406030204" pitchFamily="18" charset="0"/>
              </a:rPr>
              <a:t>Методический комментарий</a:t>
            </a:r>
            <a:r>
              <a:rPr lang="ru-RU" sz="2200" b="1" i="1" dirty="0" smtClean="0">
                <a:latin typeface="Cambria" panose="02040503050406030204" pitchFamily="18" charset="0"/>
              </a:rPr>
              <a:t>: </a:t>
            </a:r>
            <a:r>
              <a:rPr lang="ru-RU" sz="2200" dirty="0" smtClean="0">
                <a:latin typeface="Cambria" panose="02040503050406030204" pitchFamily="18" charset="0"/>
              </a:rPr>
              <a:t>при </a:t>
            </a:r>
            <a:r>
              <a:rPr lang="ru-RU" sz="2200" dirty="0">
                <a:latin typeface="Cambria" panose="02040503050406030204" pitchFamily="18" charset="0"/>
              </a:rPr>
              <a:t>правильном исполнении должно быть ощущение, что голова с каждым разом делается все тяжелее. В данном случае снимается шейный мышечный зажим. Умение расслаблять мышцы шеи избавит, в последствии, ребенка от последствий нагрузок на верхний и шейный отдел позвоночника.</a:t>
            </a:r>
          </a:p>
          <a:p>
            <a:pPr marL="0" indent="0">
              <a:buNone/>
            </a:pPr>
            <a:r>
              <a:rPr lang="ru-RU" sz="2200" dirty="0">
                <a:latin typeface="Cambria" panose="02040503050406030204" pitchFamily="18" charset="0"/>
              </a:rPr>
              <a:t> </a:t>
            </a:r>
          </a:p>
          <a:p>
            <a:endParaRPr lang="ru-RU" dirty="0"/>
          </a:p>
        </p:txBody>
      </p:sp>
    </p:spTree>
    <p:extLst>
      <p:ext uri="{BB962C8B-B14F-4D97-AF65-F5344CB8AC3E}">
        <p14:creationId xmlns:p14="http://schemas.microsoft.com/office/powerpoint/2010/main" val="3218750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1311442" y="2495215"/>
            <a:ext cx="9174497" cy="3953711"/>
          </a:xfrm>
        </p:spPr>
        <p:txBody>
          <a:bodyPr/>
          <a:lstStyle/>
          <a:p>
            <a:pPr lvl="0"/>
            <a:r>
              <a:rPr lang="ru-RU" sz="2000" b="1" i="1" dirty="0">
                <a:latin typeface="Cambria" panose="02040503050406030204" pitchFamily="18" charset="0"/>
              </a:rPr>
              <a:t>Дети стоят по </a:t>
            </a:r>
            <a:r>
              <a:rPr lang="ru-RU" sz="2000" b="1" i="1" dirty="0" err="1">
                <a:latin typeface="Cambria" panose="02040503050406030204" pitchFamily="18" charset="0"/>
              </a:rPr>
              <a:t>невыв</a:t>
            </a:r>
            <a:r>
              <a:rPr lang="ru-RU" sz="2000" b="1" i="1" dirty="0">
                <a:latin typeface="Cambria" panose="02040503050406030204" pitchFamily="18" charset="0"/>
              </a:rPr>
              <a:t>. II поз. ног. свободно, руки опущены вниз</a:t>
            </a:r>
            <a:r>
              <a:rPr lang="ru-RU" sz="2000" b="1" dirty="0">
                <a:latin typeface="Cambria" panose="02040503050406030204" pitchFamily="18" charset="0"/>
              </a:rPr>
              <a:t>.</a:t>
            </a:r>
          </a:p>
          <a:p>
            <a:pPr marL="0" indent="0">
              <a:buNone/>
            </a:pPr>
            <a:r>
              <a:rPr lang="ru-RU" sz="2000" dirty="0">
                <a:latin typeface="Cambria" panose="02040503050406030204" pitchFamily="18" charset="0"/>
              </a:rPr>
              <a:t> Поочередно в свинге расслабляем мышцы шеи, плечи, грудную клетку, поясницу, постепенно опускаясь вниз. В таком положении, полностью расслабляясь, медленно поднимаемся обратно</a:t>
            </a:r>
            <a:r>
              <a:rPr lang="ru-RU" sz="2000" dirty="0" smtClean="0">
                <a:latin typeface="Cambria" panose="02040503050406030204" pitchFamily="18" charset="0"/>
              </a:rPr>
              <a:t>. Здесь </a:t>
            </a:r>
            <a:r>
              <a:rPr lang="ru-RU" sz="2000" dirty="0">
                <a:latin typeface="Cambria" panose="02040503050406030204" pitchFamily="18" charset="0"/>
              </a:rPr>
              <a:t>надо добиться достаточной свободы позвоночника. Релаксация позвоночника , распределение  расслабления путем освоения технического принципа джаз-модерн танца: </a:t>
            </a:r>
            <a:r>
              <a:rPr lang="ru-RU" sz="2000" dirty="0" err="1" smtClean="0">
                <a:latin typeface="Cambria" panose="02040503050406030204" pitchFamily="18" charset="0"/>
              </a:rPr>
              <a:t>roll</a:t>
            </a:r>
            <a:r>
              <a:rPr lang="ru-RU" sz="2000" dirty="0" smtClean="0">
                <a:latin typeface="Cambria" panose="02040503050406030204" pitchFamily="18" charset="0"/>
              </a:rPr>
              <a:t> </a:t>
            </a:r>
            <a:r>
              <a:rPr lang="ru-RU" sz="2000" dirty="0" err="1" smtClean="0">
                <a:latin typeface="Cambria" panose="02040503050406030204" pitchFamily="18" charset="0"/>
              </a:rPr>
              <a:t>down</a:t>
            </a:r>
            <a:r>
              <a:rPr lang="ru-RU" sz="2000" dirty="0">
                <a:latin typeface="Cambria" panose="02040503050406030204" pitchFamily="18" charset="0"/>
              </a:rPr>
              <a:t>, </a:t>
            </a:r>
            <a:r>
              <a:rPr lang="ru-RU" sz="2000" dirty="0" err="1" smtClean="0">
                <a:latin typeface="Cambria" panose="02040503050406030204" pitchFamily="18" charset="0"/>
              </a:rPr>
              <a:t>roll</a:t>
            </a:r>
            <a:r>
              <a:rPr lang="ru-RU" sz="2000" dirty="0" smtClean="0">
                <a:latin typeface="Cambria" panose="02040503050406030204" pitchFamily="18" charset="0"/>
              </a:rPr>
              <a:t> </a:t>
            </a:r>
            <a:r>
              <a:rPr lang="ru-RU" sz="2000" dirty="0" err="1" smtClean="0">
                <a:latin typeface="Cambria" panose="02040503050406030204" pitchFamily="18" charset="0"/>
              </a:rPr>
              <a:t>up</a:t>
            </a:r>
            <a:r>
              <a:rPr lang="ru-RU" sz="2000" dirty="0">
                <a:latin typeface="Cambria" panose="02040503050406030204" pitchFamily="18" charset="0"/>
              </a:rPr>
              <a:t>.</a:t>
            </a:r>
          </a:p>
          <a:p>
            <a:endParaRPr lang="ru-RU" dirty="0"/>
          </a:p>
        </p:txBody>
      </p:sp>
    </p:spTree>
    <p:extLst>
      <p:ext uri="{BB962C8B-B14F-4D97-AF65-F5344CB8AC3E}">
        <p14:creationId xmlns:p14="http://schemas.microsoft.com/office/powerpoint/2010/main" val="4043339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55743" y="1202268"/>
            <a:ext cx="8761413" cy="706964"/>
          </a:xfrm>
        </p:spPr>
        <p:txBody>
          <a:bodyPr/>
          <a:lstStyle/>
          <a:p>
            <a:pPr algn="ctr"/>
            <a:r>
              <a:rPr lang="ru-RU" b="1" dirty="0">
                <a:latin typeface="Cambria" panose="02040503050406030204" pitchFamily="18" charset="0"/>
              </a:rPr>
              <a:t>Психофизический </a:t>
            </a:r>
            <a:r>
              <a:rPr lang="ru-RU" b="1" dirty="0" smtClean="0">
                <a:latin typeface="Cambria" panose="02040503050406030204" pitchFamily="18" charset="0"/>
              </a:rPr>
              <a:t>тренинг </a:t>
            </a:r>
            <a:r>
              <a:rPr lang="ru-RU" b="1" dirty="0">
                <a:latin typeface="Cambria" panose="02040503050406030204" pitchFamily="18" charset="0"/>
              </a:rPr>
              <a:t>на снятие  эмоциональной</a:t>
            </a:r>
            <a:r>
              <a:rPr lang="ru-RU" dirty="0">
                <a:latin typeface="Cambria" panose="02040503050406030204" pitchFamily="18" charset="0"/>
              </a:rPr>
              <a:t/>
            </a:r>
            <a:br>
              <a:rPr lang="ru-RU" dirty="0">
                <a:latin typeface="Cambria" panose="02040503050406030204" pitchFamily="18" charset="0"/>
              </a:rPr>
            </a:br>
            <a:r>
              <a:rPr lang="ru-RU" b="1" dirty="0">
                <a:latin typeface="Cambria" panose="02040503050406030204" pitchFamily="18" charset="0"/>
              </a:rPr>
              <a:t>закрепощенности</a:t>
            </a:r>
            <a:r>
              <a:rPr lang="ru-RU" dirty="0">
                <a:latin typeface="Cambria" panose="02040503050406030204" pitchFamily="18" charset="0"/>
              </a:rPr>
              <a:t/>
            </a:r>
            <a:br>
              <a:rPr lang="ru-RU" dirty="0">
                <a:latin typeface="Cambria" panose="02040503050406030204" pitchFamily="18" charset="0"/>
              </a:rPr>
            </a:br>
            <a:endParaRPr lang="ru-RU" dirty="0">
              <a:latin typeface="Cambria" panose="02040503050406030204" pitchFamily="18" charset="0"/>
            </a:endParaRPr>
          </a:p>
        </p:txBody>
      </p:sp>
      <p:sp>
        <p:nvSpPr>
          <p:cNvPr id="3" name="Объект 2"/>
          <p:cNvSpPr>
            <a:spLocks noGrp="1"/>
          </p:cNvSpPr>
          <p:nvPr>
            <p:ph idx="1"/>
          </p:nvPr>
        </p:nvSpPr>
        <p:spPr>
          <a:xfrm>
            <a:off x="938463" y="2350836"/>
            <a:ext cx="10076865" cy="4386848"/>
          </a:xfrm>
        </p:spPr>
        <p:txBody>
          <a:bodyPr>
            <a:normAutofit fontScale="85000" lnSpcReduction="20000"/>
          </a:bodyPr>
          <a:lstStyle/>
          <a:p>
            <a:r>
              <a:rPr lang="ru-RU" sz="2600" b="1" i="1" dirty="0">
                <a:latin typeface="Cambria" panose="02040503050406030204" pitchFamily="18" charset="0"/>
              </a:rPr>
              <a:t>Методический комментарий</a:t>
            </a:r>
            <a:r>
              <a:rPr lang="ru-RU" sz="2600" b="1" dirty="0">
                <a:latin typeface="Cambria" panose="02040503050406030204" pitchFamily="18" charset="0"/>
              </a:rPr>
              <a:t>: </a:t>
            </a:r>
            <a:r>
              <a:rPr lang="ru-RU" sz="2600" dirty="0">
                <a:latin typeface="Cambria" panose="02040503050406030204" pitchFamily="18" charset="0"/>
              </a:rPr>
              <a:t>В качестве эксперимента на занятиях вводился тренинг актерского мастерства, который был проработан на основе психофизического тренинга актерского мастерства, разработанного на кафедре Московского института культуры и искусств  педагогом Клубковым Сергеем Вячеславовичем. Тренинг содержит элементы системы Станиславского</a:t>
            </a:r>
          </a:p>
          <a:p>
            <a:pPr marL="0" indent="0">
              <a:buNone/>
            </a:pPr>
            <a:r>
              <a:rPr lang="ru-RU" sz="2600" dirty="0">
                <a:latin typeface="Cambria" panose="02040503050406030204" pitchFamily="18" charset="0"/>
              </a:rPr>
              <a:t>В результате занятий снимается страх, раскрывается внутренний мир, рушатся стереотипы, штампы, формируется креативное индивидуальное мышление. Данный тренинг необходим для раскрытия творческого потенциала любого учащегося. Он развивает внимание, воображение, фантазию, свободу мышц, умение общаться, чувство партнера и импровизации и многие другие качества, необходимые юному артисту. Развивается креативное мышление, способность мгновенно проявлять на подсознательном уровне, даже вытаскивать из глубин своего "я" творческий образ. </a:t>
            </a:r>
          </a:p>
          <a:p>
            <a:endParaRPr lang="ru-RU" dirty="0"/>
          </a:p>
        </p:txBody>
      </p:sp>
    </p:spTree>
    <p:extLst>
      <p:ext uri="{BB962C8B-B14F-4D97-AF65-F5344CB8AC3E}">
        <p14:creationId xmlns:p14="http://schemas.microsoft.com/office/powerpoint/2010/main" val="1366295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конференц-зал)">
  <a:themeElements>
    <a:clrScheme name="Ион (конференц-зал)">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Ион (конференц-зал)">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конференц-зал)">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38</TotalTime>
  <Words>1795</Words>
  <Application>Microsoft Office PowerPoint</Application>
  <PresentationFormat>Широкоэкранный</PresentationFormat>
  <Paragraphs>70</Paragraphs>
  <Slides>16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16</vt:i4>
      </vt:variant>
    </vt:vector>
  </HeadingPairs>
  <TitlesOfParts>
    <vt:vector size="21" baseType="lpstr">
      <vt:lpstr>Arial</vt:lpstr>
      <vt:lpstr>Cambria</vt:lpstr>
      <vt:lpstr>Century Gothic</vt:lpstr>
      <vt:lpstr>Wingdings 3</vt:lpstr>
      <vt:lpstr>Ион (конференц-зал)</vt:lpstr>
      <vt:lpstr>Муниципальное автономное образовательное учреждение дополнительного образования «Алтайский районный детско-юношеский центр»   </vt:lpstr>
      <vt:lpstr>«Игровые технологии» </vt:lpstr>
      <vt:lpstr> Упражнения на доверие и релаксацию  В процессе выполнения приведенных ниже упражнений дети обретают доверие друг к другу, становятся спокойнее и внимательнее. </vt:lpstr>
      <vt:lpstr>Презентация PowerPoint</vt:lpstr>
      <vt:lpstr>Презентация PowerPoint</vt:lpstr>
      <vt:lpstr>Презентация PowerPoint</vt:lpstr>
      <vt:lpstr>Презентация PowerPoint</vt:lpstr>
      <vt:lpstr>Презентация PowerPoint</vt:lpstr>
      <vt:lpstr>Психофизический тренинг на снятие  эмоциональной закрепощенности </vt:lpstr>
      <vt:lpstr>Упражнение на  развитие сценического внимания </vt:lpstr>
      <vt:lpstr>Упражнение на развитие творческой свободы </vt:lpstr>
      <vt:lpstr>Упражнения на работу в пространстве </vt:lpstr>
      <vt:lpstr>Упражнения  на  взаимодействие</vt:lpstr>
      <vt:lpstr>Упражнения на развитие мышц лица</vt:lpstr>
      <vt:lpstr>Методический комментарий:</vt:lpstr>
      <vt:lpstr>Методический комментарий:</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Муниципальное автономное образовательное учреждение дополнительного образования «Алтайский районный детско-юношеский центр»   </dc:title>
  <dc:creator>Пользователь</dc:creator>
  <cp:lastModifiedBy>Пользователь</cp:lastModifiedBy>
  <cp:revision>5</cp:revision>
  <dcterms:created xsi:type="dcterms:W3CDTF">2020-10-01T14:01:49Z</dcterms:created>
  <dcterms:modified xsi:type="dcterms:W3CDTF">2020-10-01T14:40:22Z</dcterms:modified>
</cp:coreProperties>
</file>